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3" r:id="rId4"/>
    <p:sldId id="258" r:id="rId5"/>
    <p:sldId id="272" r:id="rId6"/>
    <p:sldId id="260" r:id="rId7"/>
    <p:sldId id="261" r:id="rId8"/>
    <p:sldId id="274" r:id="rId9"/>
    <p:sldId id="262" r:id="rId10"/>
    <p:sldId id="263" r:id="rId11"/>
    <p:sldId id="275" r:id="rId12"/>
    <p:sldId id="264" r:id="rId13"/>
    <p:sldId id="267" r:id="rId14"/>
    <p:sldId id="276" r:id="rId15"/>
    <p:sldId id="268" r:id="rId16"/>
    <p:sldId id="269" r:id="rId17"/>
    <p:sldId id="278" r:id="rId18"/>
    <p:sldId id="270" r:id="rId19"/>
    <p:sldId id="271"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Srednji stil 2 - Isticanj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5" d="100"/>
          <a:sy n="85" d="100"/>
        </p:scale>
        <p:origin x="36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FRtQNS5dFO8"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qO1brxn1rNs"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00411" y="5052969"/>
            <a:ext cx="9770301" cy="1655762"/>
          </a:xfrm>
        </p:spPr>
        <p:txBody>
          <a:bodyPr vert="horz" lIns="91440" tIns="45720" rIns="91440" bIns="45720" rtlCol="0" anchor="t">
            <a:normAutofit/>
          </a:bodyPr>
          <a:lstStyle/>
          <a:p>
            <a:r>
              <a:rPr lang="en-US" b="1" dirty="0"/>
              <a:t>RADIONICE ZA POTICANJE RASTUĆEG MENTALNOG SKLOPA KOD UČENIKA</a:t>
            </a:r>
            <a:endParaRPr lang="en-US" b="1" dirty="0">
              <a:cs typeface="Calibri"/>
            </a:endParaRPr>
          </a:p>
          <a:p>
            <a:endParaRPr lang="en-US" dirty="0">
              <a:cs typeface="Calibri"/>
            </a:endParaRPr>
          </a:p>
          <a:p>
            <a:pPr algn="r"/>
            <a:r>
              <a:rPr lang="en-US" dirty="0">
                <a:cs typeface="Calibri"/>
              </a:rPr>
              <a:t>KRISTINA KOS, OŠ I.G.KOVAČIĆ </a:t>
            </a:r>
          </a:p>
        </p:txBody>
      </p:sp>
      <p:pic>
        <p:nvPicPr>
          <p:cNvPr id="5" name="Slika 4">
            <a:extLst>
              <a:ext uri="{FF2B5EF4-FFF2-40B4-BE49-F238E27FC236}">
                <a16:creationId xmlns:a16="http://schemas.microsoft.com/office/drawing/2014/main" id="{465F3AE5-C9CD-4609-8673-CA9511F7D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4" descr="A picture containing logo&#10;&#10;Description automatically generated">
            <a:extLst>
              <a:ext uri="{FF2B5EF4-FFF2-40B4-BE49-F238E27FC236}">
                <a16:creationId xmlns:a16="http://schemas.microsoft.com/office/drawing/2014/main" id="{22E89988-A76E-3258-44D5-5D92E6277D32}"/>
              </a:ext>
            </a:extLst>
          </p:cNvPr>
          <p:cNvPicPr>
            <a:picLocks noChangeAspect="1"/>
          </p:cNvPicPr>
          <p:nvPr/>
        </p:nvPicPr>
        <p:blipFill>
          <a:blip r:embed="rId3"/>
          <a:stretch>
            <a:fillRect/>
          </a:stretch>
        </p:blipFill>
        <p:spPr>
          <a:xfrm>
            <a:off x="690406" y="149269"/>
            <a:ext cx="6062596" cy="5537232"/>
          </a:xfrm>
          <a:prstGeom prst="rect">
            <a:avLst/>
          </a:prstGeom>
        </p:spPr>
      </p:pic>
      <p:sp>
        <p:nvSpPr>
          <p:cNvPr id="6" name="TekstniOkvir 5">
            <a:extLst>
              <a:ext uri="{FF2B5EF4-FFF2-40B4-BE49-F238E27FC236}">
                <a16:creationId xmlns:a16="http://schemas.microsoft.com/office/drawing/2014/main" id="{9979AB43-F602-4C5E-B72B-A65CE433D121}"/>
              </a:ext>
            </a:extLst>
          </p:cNvPr>
          <p:cNvSpPr txBox="1"/>
          <p:nvPr/>
        </p:nvSpPr>
        <p:spPr>
          <a:xfrm>
            <a:off x="7919458" y="5415317"/>
            <a:ext cx="4883186" cy="1015663"/>
          </a:xfrm>
          <a:prstGeom prst="rect">
            <a:avLst/>
          </a:prstGeom>
          <a:noFill/>
        </p:spPr>
        <p:txBody>
          <a:bodyPr wrap="square" rtlCol="0">
            <a:spAutoFit/>
          </a:bodyPr>
          <a:lstStyle/>
          <a:p>
            <a:r>
              <a:rPr lang="hr-HR" sz="2000" b="1" dirty="0"/>
              <a:t>KRISTINA KOS</a:t>
            </a:r>
          </a:p>
          <a:p>
            <a:r>
              <a:rPr lang="hr-HR" sz="2000" b="1" dirty="0"/>
              <a:t>OŠ IVANA GORANA KOVAČIĆA, ZAGREB</a:t>
            </a:r>
          </a:p>
          <a:p>
            <a:endParaRPr lang="hr-HR" sz="2000" b="1" dirty="0"/>
          </a:p>
        </p:txBody>
      </p:sp>
      <p:sp>
        <p:nvSpPr>
          <p:cNvPr id="7" name="TekstniOkvir 6">
            <a:extLst>
              <a:ext uri="{FF2B5EF4-FFF2-40B4-BE49-F238E27FC236}">
                <a16:creationId xmlns:a16="http://schemas.microsoft.com/office/drawing/2014/main" id="{9257595B-B759-4C22-ADC9-33358397B044}"/>
              </a:ext>
            </a:extLst>
          </p:cNvPr>
          <p:cNvSpPr txBox="1"/>
          <p:nvPr/>
        </p:nvSpPr>
        <p:spPr>
          <a:xfrm>
            <a:off x="1371600" y="4329953"/>
            <a:ext cx="5262282" cy="830997"/>
          </a:xfrm>
          <a:prstGeom prst="rect">
            <a:avLst/>
          </a:prstGeom>
          <a:noFill/>
        </p:spPr>
        <p:txBody>
          <a:bodyPr wrap="square" rtlCol="0">
            <a:spAutoFit/>
          </a:bodyPr>
          <a:lstStyle/>
          <a:p>
            <a:r>
              <a:rPr lang="hr-HR" sz="2400" b="1" dirty="0"/>
              <a:t>RADIONICE ZA POTICANJE RASTUĆEG MENTALNOG SKLOPA KOD UČENIKA </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AD1F212D-1FB6-5E34-1ED9-CB3B1BF3CDBB}"/>
              </a:ext>
            </a:extLst>
          </p:cNvPr>
          <p:cNvSpPr>
            <a:spLocks noGrp="1"/>
          </p:cNvSpPr>
          <p:nvPr>
            <p:ph type="title"/>
          </p:nvPr>
        </p:nvSpPr>
        <p:spPr>
          <a:xfrm>
            <a:off x="838200" y="643467"/>
            <a:ext cx="2951205" cy="5571066"/>
          </a:xfrm>
        </p:spPr>
        <p:txBody>
          <a:bodyPr>
            <a:normAutofit/>
          </a:bodyPr>
          <a:lstStyle/>
          <a:p>
            <a:r>
              <a:rPr lang="en-US" dirty="0">
                <a:solidFill>
                  <a:srgbClr val="FFFFFF"/>
                </a:solidFill>
                <a:cs typeface="Calibri Light"/>
              </a:rPr>
              <a:t>DRUGA RADIONICA:THINK OUTSIDE THE BOX </a:t>
            </a:r>
            <a:endParaRPr lang="en-US" dirty="0">
              <a:solidFill>
                <a:srgbClr val="FFFFFF"/>
              </a:solidFill>
            </a:endParaRPr>
          </a:p>
        </p:txBody>
      </p:sp>
      <p:pic>
        <p:nvPicPr>
          <p:cNvPr id="4" name="Slika 3">
            <a:extLst>
              <a:ext uri="{FF2B5EF4-FFF2-40B4-BE49-F238E27FC236}">
                <a16:creationId xmlns:a16="http://schemas.microsoft.com/office/drawing/2014/main" id="{4A1631E0-19BE-4756-A74F-6FDFB010B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Content Placeholder 4">
            <a:extLst>
              <a:ext uri="{FF2B5EF4-FFF2-40B4-BE49-F238E27FC236}">
                <a16:creationId xmlns:a16="http://schemas.microsoft.com/office/drawing/2014/main" id="{14D6113B-23DF-4AD9-13B0-DF6B412C8ECF}"/>
              </a:ext>
            </a:extLst>
          </p:cNvPr>
          <p:cNvGraphicFramePr>
            <a:graphicFrameLocks noGrp="1"/>
          </p:cNvGraphicFramePr>
          <p:nvPr>
            <p:ph idx="1"/>
            <p:extLst>
              <p:ext uri="{D42A27DB-BD31-4B8C-83A1-F6EECF244321}">
                <p14:modId xmlns:p14="http://schemas.microsoft.com/office/powerpoint/2010/main" val="1254630637"/>
              </p:ext>
            </p:extLst>
          </p:nvPr>
        </p:nvGraphicFramePr>
        <p:xfrm>
          <a:off x="1" y="1416424"/>
          <a:ext cx="12189410" cy="5985674"/>
        </p:xfrm>
        <a:graphic>
          <a:graphicData uri="http://schemas.openxmlformats.org/drawingml/2006/table">
            <a:tbl>
              <a:tblPr firstRow="1" firstCol="1" bandRow="1">
                <a:tableStyleId>{21E4AEA4-8DFA-4A89-87EB-49C32662AFE0}</a:tableStyleId>
              </a:tblPr>
              <a:tblGrid>
                <a:gridCol w="2974025">
                  <a:extLst>
                    <a:ext uri="{9D8B030D-6E8A-4147-A177-3AD203B41FA5}">
                      <a16:colId xmlns:a16="http://schemas.microsoft.com/office/drawing/2014/main" val="3713960828"/>
                    </a:ext>
                  </a:extLst>
                </a:gridCol>
                <a:gridCol w="9215385">
                  <a:extLst>
                    <a:ext uri="{9D8B030D-6E8A-4147-A177-3AD203B41FA5}">
                      <a16:colId xmlns:a16="http://schemas.microsoft.com/office/drawing/2014/main" val="364686686"/>
                    </a:ext>
                  </a:extLst>
                </a:gridCol>
              </a:tblGrid>
              <a:tr h="1948315">
                <a:tc>
                  <a:txBody>
                    <a:bodyPr/>
                    <a:lstStyle/>
                    <a:p>
                      <a:r>
                        <a:rPr lang="en-US" sz="1400" dirty="0">
                          <a:effectLst/>
                        </a:rPr>
                        <a:t>UVODNA AKTIVNOST</a:t>
                      </a:r>
                      <a:endParaRPr lang="en-US" sz="1400" b="1" dirty="0">
                        <a:solidFill>
                          <a:srgbClr val="FFFFFF"/>
                        </a:solidFill>
                        <a:effectLst/>
                        <a:latin typeface="Calibri Light"/>
                      </a:endParaRPr>
                    </a:p>
                  </a:txBody>
                  <a:tcPr marL="136776" marR="82066" marT="82066" marB="82066">
                    <a:solidFill>
                      <a:srgbClr val="FF7C80"/>
                    </a:solidFill>
                  </a:tcPr>
                </a:tc>
                <a:tc>
                  <a:txBody>
                    <a:bodyPr/>
                    <a:lstStyle/>
                    <a:p>
                      <a:r>
                        <a:rPr lang="en-US" sz="1200" dirty="0">
                          <a:effectLst/>
                        </a:rPr>
                        <a:t>THE CANDLE PROBLEM- VIDEO: </a:t>
                      </a:r>
                      <a:r>
                        <a:rPr lang="en-US" sz="1200" dirty="0">
                          <a:effectLst/>
                          <a:hlinkClick r:id="rId3">
                            <a:extLst>
                              <a:ext uri="{A12FA001-AC4F-418D-AE19-62706E023703}">
                                <ahyp:hlinkClr xmlns:ahyp="http://schemas.microsoft.com/office/drawing/2018/hyperlinkcolor" val="tx"/>
                              </a:ext>
                            </a:extLst>
                          </a:hlinkClick>
                        </a:rPr>
                        <a:t>https://www.youtube.com/watch?v=FRtQNS5dFO8</a:t>
                      </a:r>
                      <a:endParaRPr lang="en-US" sz="1200" dirty="0">
                        <a:effectLst/>
                      </a:endParaRPr>
                    </a:p>
                    <a:p>
                      <a:endParaRPr lang="en-US" sz="1200" dirty="0">
                        <a:effectLst/>
                      </a:endParaRPr>
                    </a:p>
                    <a:p>
                      <a:r>
                        <a:rPr lang="en-US" sz="1200" dirty="0">
                          <a:effectLst/>
                        </a:rPr>
                        <a:t>PROBLEM SA SVIJEĆOM, POZNAT I KAO DUNCKER</a:t>
                      </a:r>
                      <a:r>
                        <a:rPr lang="hr-HR" sz="1200" dirty="0">
                          <a:effectLst/>
                        </a:rPr>
                        <a:t>OV</a:t>
                      </a:r>
                      <a:r>
                        <a:rPr lang="en-US" sz="1200" dirty="0">
                          <a:effectLst/>
                        </a:rPr>
                        <a:t> PROBLEM SA SVIJEĆAMA, JE KOGNITIVNI TEST PERFORMANSI, KOJI MJERI UTJECAJ FUNKCIONALNE FIKSNOSTI NA SPOSOBNOST RJEŠAVANJA PROBLEMA SUDIONIKA. TEST JE </a:t>
                      </a:r>
                      <a:r>
                        <a:rPr lang="hr-HR" sz="1200" dirty="0">
                          <a:effectLst/>
                        </a:rPr>
                        <a:t>K</a:t>
                      </a:r>
                      <a:r>
                        <a:rPr lang="en-US" sz="1200" dirty="0">
                          <a:effectLst/>
                        </a:rPr>
                        <a:t>REIRAO GESTALT PSIHOLOG KARL DUNCKER, A POSTHUMNO JE OBJAVLJEN 1945.GODINE. </a:t>
                      </a:r>
                    </a:p>
                    <a:p>
                      <a:endParaRPr lang="en-US" sz="1200" dirty="0">
                        <a:effectLst/>
                      </a:endParaRPr>
                    </a:p>
                    <a:p>
                      <a:r>
                        <a:rPr lang="en-US" sz="1200" dirty="0">
                          <a:effectLst/>
                        </a:rPr>
                        <a:t>RASPRAVA:  ZAŠTO NEKI LJUDI NE MOGU RIJEŠITI PROBLEM DOK SU ČAVLIĆI U KUTIJI?KAKVA JE VEZA OVOG EKSPERIMENTA I ONOG ŠTO SMO UČILI O RASTUĆEM MENTALNOM SKLOPU?</a:t>
                      </a:r>
                    </a:p>
                    <a:p>
                      <a:endParaRPr lang="en-US" sz="1400" b="1" dirty="0">
                        <a:solidFill>
                          <a:srgbClr val="FFFFFF"/>
                        </a:solidFill>
                        <a:effectLst/>
                        <a:latin typeface="Calibri Light"/>
                      </a:endParaRPr>
                    </a:p>
                  </a:txBody>
                  <a:tcPr marL="136776" marR="82066" marT="82066" marB="82066">
                    <a:solidFill>
                      <a:srgbClr val="FF7C80"/>
                    </a:solidFill>
                  </a:tcPr>
                </a:tc>
                <a:extLst>
                  <a:ext uri="{0D108BD9-81ED-4DB2-BD59-A6C34878D82A}">
                    <a16:rowId xmlns:a16="http://schemas.microsoft.com/office/drawing/2014/main" val="3311719515"/>
                  </a:ext>
                </a:extLst>
              </a:tr>
              <a:tr h="1657931">
                <a:tc>
                  <a:txBody>
                    <a:bodyPr/>
                    <a:lstStyle/>
                    <a:p>
                      <a:r>
                        <a:rPr lang="en-US" sz="1400" dirty="0">
                          <a:effectLst/>
                        </a:rPr>
                        <a:t>PRVA AKTIVNOST:</a:t>
                      </a:r>
                    </a:p>
                    <a:p>
                      <a:r>
                        <a:rPr lang="en-US" sz="1400" dirty="0">
                          <a:effectLst/>
                        </a:rPr>
                        <a:t>ZAGONETKA </a:t>
                      </a:r>
                    </a:p>
                    <a:p>
                      <a:endParaRPr lang="en-US" sz="1400" b="1" dirty="0">
                        <a:solidFill>
                          <a:schemeClr val="tx1"/>
                        </a:solidFill>
                        <a:effectLst/>
                        <a:latin typeface="Calibri Light"/>
                      </a:endParaRPr>
                    </a:p>
                  </a:txBody>
                  <a:tcPr marL="136776" marR="82066" marT="82066" marB="82066">
                    <a:solidFill>
                      <a:srgbClr val="FF7C80"/>
                    </a:solidFill>
                  </a:tcPr>
                </a:tc>
                <a:tc>
                  <a:txBody>
                    <a:bodyPr/>
                    <a:lstStyle/>
                    <a:p>
                      <a:pPr lvl="0">
                        <a:buNone/>
                      </a:pPr>
                      <a:r>
                        <a:rPr lang="en-US" sz="2000" dirty="0">
                          <a:effectLst/>
                        </a:rPr>
                        <a:t>--- .--. .-. .- ….     .-- .. -. ..-. .-. . -.--     </a:t>
                      </a:r>
                      <a:endParaRPr lang="en-US" sz="2000" dirty="0"/>
                    </a:p>
                    <a:p>
                      <a:pPr lvl="0">
                        <a:buNone/>
                      </a:pPr>
                      <a:r>
                        <a:rPr lang="en-US" sz="2000" dirty="0">
                          <a:effectLst/>
                        </a:rPr>
                        <a:t>…  ….  ---  .--      - .-. .- .--- .- -.--    .--- .</a:t>
                      </a:r>
                      <a:endParaRPr lang="en-US" sz="2000" dirty="0"/>
                    </a:p>
                    <a:p>
                      <a:pPr lvl="0">
                        <a:buNone/>
                      </a:pPr>
                      <a:r>
                        <a:rPr lang="en-US" sz="2000" dirty="0">
                          <a:effectLst/>
                        </a:rPr>
                        <a:t>..--- …..       … . --.. --- -. .- </a:t>
                      </a:r>
                      <a:endParaRPr lang="hr-HR" sz="2000" dirty="0">
                        <a:effectLst/>
                      </a:endParaRPr>
                    </a:p>
                    <a:p>
                      <a:pPr lvl="0">
                        <a:buNone/>
                      </a:pPr>
                      <a:endParaRPr lang="hr-HR" sz="2000" dirty="0">
                        <a:solidFill>
                          <a:schemeClr val="tx1">
                            <a:lumMod val="85000"/>
                            <a:lumOff val="15000"/>
                          </a:schemeClr>
                        </a:solidFill>
                        <a:effectLst/>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OPRAH WINFREY SHOW TRAJAO JE 25 SEZONA.</a:t>
                      </a:r>
                      <a:endParaRPr lang="en-US" sz="1200" dirty="0"/>
                    </a:p>
                  </a:txBody>
                  <a:tcPr marL="136776" marR="82066" marT="82066" marB="82066">
                    <a:solidFill>
                      <a:schemeClr val="bg1">
                        <a:lumMod val="85000"/>
                      </a:schemeClr>
                    </a:solidFill>
                  </a:tcPr>
                </a:tc>
                <a:extLst>
                  <a:ext uri="{0D108BD9-81ED-4DB2-BD59-A6C34878D82A}">
                    <a16:rowId xmlns:a16="http://schemas.microsoft.com/office/drawing/2014/main" val="3940606307"/>
                  </a:ext>
                </a:extLst>
              </a:tr>
              <a:tr h="2379428">
                <a:tc>
                  <a:txBody>
                    <a:bodyPr/>
                    <a:lstStyle/>
                    <a:p>
                      <a:pPr lvl="0">
                        <a:buNone/>
                      </a:pPr>
                      <a:r>
                        <a:rPr lang="en-US" sz="1400" dirty="0">
                          <a:effectLst/>
                        </a:rPr>
                        <a:t>DRUGA AKTIVNOST:</a:t>
                      </a:r>
                      <a:endParaRPr lang="en-US" sz="1400" dirty="0"/>
                    </a:p>
                    <a:p>
                      <a:pPr lvl="0">
                        <a:buNone/>
                      </a:pPr>
                      <a:r>
                        <a:rPr lang="en-US" sz="1400" dirty="0">
                          <a:effectLst/>
                        </a:rPr>
                        <a:t>BIOGRAFIJA </a:t>
                      </a:r>
                      <a:endParaRPr lang="en-US" sz="1400" b="1" dirty="0">
                        <a:solidFill>
                          <a:schemeClr val="tx1"/>
                        </a:solidFill>
                        <a:latin typeface="Calibri Light"/>
                      </a:endParaRPr>
                    </a:p>
                  </a:txBody>
                  <a:tcPr marL="136776" marR="82066" marT="82066" marB="82066">
                    <a:solidFill>
                      <a:srgbClr val="FF7C80"/>
                    </a:solidFill>
                  </a:tcPr>
                </a:tc>
                <a:tc>
                  <a:txBody>
                    <a:bodyPr/>
                    <a:lstStyle/>
                    <a:p>
                      <a:pPr lvl="0">
                        <a:buNone/>
                      </a:pPr>
                      <a:r>
                        <a:rPr lang="en-US" sz="1200" dirty="0">
                          <a:effectLst/>
                        </a:rPr>
                        <a:t>OPRAH WINFREY ROĐENA JE 29.1.1954. U KOSCIUKO, MISSISSIPPI. OPRAH JE TV VODITELJICA, PRODUCENTICA, GLUMICA, PODUZETNICA. </a:t>
                      </a:r>
                      <a:endParaRPr lang="en-US" dirty="0"/>
                    </a:p>
                    <a:p>
                      <a:pPr lvl="0">
                        <a:buNone/>
                      </a:pPr>
                      <a:r>
                        <a:rPr lang="en-US" sz="1200" dirty="0">
                          <a:effectLst/>
                        </a:rPr>
                        <a:t>ŽIVOT JOJ NIJE UVIJEK BIO LAK.ČESTO JE MIJENJALA MJESTO STANOVANJA, ŽIVEĆI MALO KOD MAME, MALO KOD BAKE, ZBOG ČEGA SE OSJEĆALA NEŽELJENOM. BILA JE SIROMAŠNA I ZLOSTAVLJANA. SA ČETRNAEST GODINA SELI K OCU KOJI JOJ POMAŽE DA SE USMJERI NA ŠKOLOVANJE. IAKO JOJ JE OTAC BIO STROG, IPAK JU JE USMJERAVAO I DA NJENOM ŽIVOTU STRUKTURU. OPRAH JE BILA ODLUČNA I USTRAJNA. KAD JE IMALA 22 GODINE, ZAPOSLILA SE U NOVINSKOJ KUĆI U MARYLANDU , NO TO NIJE DOBRO ZAVRŠILO. OTPUSTILI SU JE JER NIJE BILA „PRIKLADNA ZA TELEVIZIJU“. 1985.GODINE TELEVIZIJSKA POSTAJA U CHICAGO DALA JOJ JE POSAO VODITELJICE JUTARNJE EMISIJE ČIME JE POSTALA NACIONALNO POZNATA. MAGAZIN FORBES PROGLASIO JE OPRAH JEDNOM OD NAJBOGATIJIH AFROAMERIKANKI 20.STOLJEĆA. TAKOĐER JE JEDNA OD RIJETKIH CRNACA MILIJUNAŠA. LIFE MAGAZIN PROGLASIO JU JE NAJUTJECAJNIJOM ŽENOM. OPRAH JE POMOGLA PRIKUPITI VIŠE OD 50 MILIJUNA DOLARA U HUMANITARNE SVRHE. PUNO JE PRIDONIJELA OBRAZOVANJU MLADIH CRNKINJA U JUŽNOJ AFRICI. </a:t>
                      </a:r>
                      <a:endParaRPr lang="en-US" dirty="0">
                        <a:latin typeface="Calibri Light"/>
                      </a:endParaRPr>
                    </a:p>
                  </a:txBody>
                  <a:tcPr marL="136776" marR="82066" marT="82066" marB="82066">
                    <a:solidFill>
                      <a:schemeClr val="bg1">
                        <a:lumMod val="85000"/>
                      </a:schemeClr>
                    </a:solidFill>
                  </a:tcPr>
                </a:tc>
                <a:extLst>
                  <a:ext uri="{0D108BD9-81ED-4DB2-BD59-A6C34878D82A}">
                    <a16:rowId xmlns:a16="http://schemas.microsoft.com/office/drawing/2014/main" val="2562280664"/>
                  </a:ext>
                </a:extLst>
              </a:tr>
            </a:tbl>
          </a:graphicData>
        </a:graphic>
      </p:graphicFrame>
      <p:sp>
        <p:nvSpPr>
          <p:cNvPr id="8" name="TekstniOkvir 7">
            <a:extLst>
              <a:ext uri="{FF2B5EF4-FFF2-40B4-BE49-F238E27FC236}">
                <a16:creationId xmlns:a16="http://schemas.microsoft.com/office/drawing/2014/main" id="{DE63355B-A71C-482F-8CE3-AC142E647678}"/>
              </a:ext>
            </a:extLst>
          </p:cNvPr>
          <p:cNvSpPr txBox="1"/>
          <p:nvPr/>
        </p:nvSpPr>
        <p:spPr>
          <a:xfrm>
            <a:off x="1317812" y="427455"/>
            <a:ext cx="8866094" cy="646331"/>
          </a:xfrm>
          <a:prstGeom prst="rect">
            <a:avLst/>
          </a:prstGeom>
          <a:noFill/>
        </p:spPr>
        <p:txBody>
          <a:bodyPr wrap="square" rtlCol="0">
            <a:spAutoFit/>
          </a:bodyPr>
          <a:lstStyle/>
          <a:p>
            <a:r>
              <a:rPr lang="hr-HR" sz="3600" b="1" dirty="0">
                <a:solidFill>
                  <a:srgbClr val="FF7C80"/>
                </a:solidFill>
              </a:rPr>
              <a:t>DRUGA RADIONICA: THINK OUTSIDE THE BOX</a:t>
            </a:r>
          </a:p>
        </p:txBody>
      </p:sp>
    </p:spTree>
    <p:extLst>
      <p:ext uri="{BB962C8B-B14F-4D97-AF65-F5344CB8AC3E}">
        <p14:creationId xmlns:p14="http://schemas.microsoft.com/office/powerpoint/2010/main" val="3831230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A56063ED-F972-422E-9EDB-DF8E4BD6F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F52EB2B4-A4AB-4D71-ABC7-5AED42398CF7}"/>
              </a:ext>
            </a:extLst>
          </p:cNvPr>
          <p:cNvSpPr>
            <a:spLocks noGrp="1"/>
          </p:cNvSpPr>
          <p:nvPr>
            <p:ph type="title"/>
          </p:nvPr>
        </p:nvSpPr>
        <p:spPr>
          <a:xfrm>
            <a:off x="215154" y="365125"/>
            <a:ext cx="6553200" cy="4179981"/>
          </a:xfrm>
        </p:spPr>
        <p:txBody>
          <a:bodyPr>
            <a:normAutofit/>
          </a:bodyPr>
          <a:lstStyle/>
          <a:p>
            <a:pPr lvl="0"/>
            <a:r>
              <a:rPr lang="en-US" sz="3600" dirty="0">
                <a:solidFill>
                  <a:schemeClr val="tx1">
                    <a:lumMod val="85000"/>
                    <a:lumOff val="15000"/>
                  </a:schemeClr>
                </a:solidFill>
              </a:rPr>
              <a:t>--- .--. .-. .- ….     .-- .. -. ..-. .-. . -.--     </a:t>
            </a:r>
            <a:br>
              <a:rPr lang="en-US" sz="3600" dirty="0"/>
            </a:br>
            <a:r>
              <a:rPr lang="en-US" sz="3600" dirty="0">
                <a:solidFill>
                  <a:schemeClr val="tx1">
                    <a:lumMod val="85000"/>
                    <a:lumOff val="15000"/>
                  </a:schemeClr>
                </a:solidFill>
              </a:rPr>
              <a:t>…  ….  ---  .--      - .-. .- .--- .- -.--    </a:t>
            </a:r>
            <a:br>
              <a:rPr lang="hr-HR" sz="3600" dirty="0">
                <a:solidFill>
                  <a:schemeClr val="tx1">
                    <a:lumMod val="85000"/>
                    <a:lumOff val="15000"/>
                  </a:schemeClr>
                </a:solidFill>
              </a:rPr>
            </a:br>
            <a:r>
              <a:rPr lang="en-US" sz="3600" dirty="0">
                <a:solidFill>
                  <a:schemeClr val="tx1">
                    <a:lumMod val="85000"/>
                    <a:lumOff val="15000"/>
                  </a:schemeClr>
                </a:solidFill>
              </a:rPr>
              <a:t>.--- .</a:t>
            </a:r>
            <a:br>
              <a:rPr lang="en-US" sz="3600" dirty="0"/>
            </a:br>
            <a:r>
              <a:rPr lang="en-US" sz="3600" dirty="0">
                <a:solidFill>
                  <a:schemeClr val="tx1">
                    <a:lumMod val="85000"/>
                    <a:lumOff val="15000"/>
                  </a:schemeClr>
                </a:solidFill>
              </a:rPr>
              <a:t>..--- …..       … . --.. --- -. .- </a:t>
            </a:r>
            <a:br>
              <a:rPr lang="en-US" dirty="0">
                <a:solidFill>
                  <a:schemeClr val="tx1">
                    <a:lumMod val="85000"/>
                    <a:lumOff val="15000"/>
                  </a:schemeClr>
                </a:solidFill>
              </a:rPr>
            </a:br>
            <a:endParaRPr lang="hr-HR" dirty="0"/>
          </a:p>
        </p:txBody>
      </p:sp>
      <p:graphicFrame>
        <p:nvGraphicFramePr>
          <p:cNvPr id="4" name="Rezervirano mjesto sadržaja 3">
            <a:extLst>
              <a:ext uri="{FF2B5EF4-FFF2-40B4-BE49-F238E27FC236}">
                <a16:creationId xmlns:a16="http://schemas.microsoft.com/office/drawing/2014/main" id="{B5C4A869-2153-4AC0-9B97-6EF4ACCB7337}"/>
              </a:ext>
            </a:extLst>
          </p:cNvPr>
          <p:cNvGraphicFramePr>
            <a:graphicFrameLocks noGrp="1"/>
          </p:cNvGraphicFramePr>
          <p:nvPr>
            <p:ph idx="1"/>
            <p:extLst>
              <p:ext uri="{D42A27DB-BD31-4B8C-83A1-F6EECF244321}">
                <p14:modId xmlns:p14="http://schemas.microsoft.com/office/powerpoint/2010/main" val="184580955"/>
              </p:ext>
            </p:extLst>
          </p:nvPr>
        </p:nvGraphicFramePr>
        <p:xfrm>
          <a:off x="7126941" y="0"/>
          <a:ext cx="3236259" cy="6763766"/>
        </p:xfrm>
        <a:graphic>
          <a:graphicData uri="http://schemas.openxmlformats.org/drawingml/2006/table">
            <a:tbl>
              <a:tblPr firstRow="1" firstCol="1" bandRow="1">
                <a:tableStyleId>{21E4AEA4-8DFA-4A89-87EB-49C32662AFE0}</a:tableStyleId>
              </a:tblPr>
              <a:tblGrid>
                <a:gridCol w="1589521">
                  <a:extLst>
                    <a:ext uri="{9D8B030D-6E8A-4147-A177-3AD203B41FA5}">
                      <a16:colId xmlns:a16="http://schemas.microsoft.com/office/drawing/2014/main" val="52074117"/>
                    </a:ext>
                  </a:extLst>
                </a:gridCol>
                <a:gridCol w="1646738">
                  <a:extLst>
                    <a:ext uri="{9D8B030D-6E8A-4147-A177-3AD203B41FA5}">
                      <a16:colId xmlns:a16="http://schemas.microsoft.com/office/drawing/2014/main" val="665017860"/>
                    </a:ext>
                  </a:extLst>
                </a:gridCol>
              </a:tblGrid>
              <a:tr h="140366">
                <a:tc>
                  <a:txBody>
                    <a:bodyPr/>
                    <a:lstStyle/>
                    <a:p>
                      <a:pPr algn="ctr">
                        <a:lnSpc>
                          <a:spcPct val="107000"/>
                        </a:lnSpc>
                        <a:spcAft>
                          <a:spcPts val="0"/>
                        </a:spcAft>
                      </a:pPr>
                      <a:r>
                        <a:rPr lang="hr-HR" sz="1400" strike="noStrike" dirty="0">
                          <a:effectLst/>
                        </a:rPr>
                        <a:t>A</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a:effectLst/>
                        </a:rPr>
                        <a:t>.-</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extLst>
                  <a:ext uri="{0D108BD9-81ED-4DB2-BD59-A6C34878D82A}">
                    <a16:rowId xmlns:a16="http://schemas.microsoft.com/office/drawing/2014/main" val="1113602453"/>
                  </a:ext>
                </a:extLst>
              </a:tr>
              <a:tr h="140366">
                <a:tc>
                  <a:txBody>
                    <a:bodyPr/>
                    <a:lstStyle/>
                    <a:p>
                      <a:pPr algn="ctr">
                        <a:lnSpc>
                          <a:spcPct val="107000"/>
                        </a:lnSpc>
                        <a:spcAft>
                          <a:spcPts val="0"/>
                        </a:spcAft>
                      </a:pPr>
                      <a:r>
                        <a:rPr lang="hr-HR" sz="1400" strike="noStrike" dirty="0">
                          <a:effectLst/>
                        </a:rPr>
                        <a:t>B</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3573787939"/>
                  </a:ext>
                </a:extLst>
              </a:tr>
              <a:tr h="140366">
                <a:tc>
                  <a:txBody>
                    <a:bodyPr/>
                    <a:lstStyle/>
                    <a:p>
                      <a:pPr algn="ctr">
                        <a:lnSpc>
                          <a:spcPct val="107000"/>
                        </a:lnSpc>
                        <a:spcAft>
                          <a:spcPts val="0"/>
                        </a:spcAft>
                      </a:pPr>
                      <a:r>
                        <a:rPr lang="hr-HR" sz="1400" strike="noStrike" dirty="0">
                          <a:effectLst/>
                        </a:rPr>
                        <a:t>C</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159841176"/>
                  </a:ext>
                </a:extLst>
              </a:tr>
              <a:tr h="140366">
                <a:tc>
                  <a:txBody>
                    <a:bodyPr/>
                    <a:lstStyle/>
                    <a:p>
                      <a:pPr algn="ctr">
                        <a:lnSpc>
                          <a:spcPct val="107000"/>
                        </a:lnSpc>
                        <a:spcAft>
                          <a:spcPts val="0"/>
                        </a:spcAft>
                      </a:pPr>
                      <a:r>
                        <a:rPr lang="hr-HR" sz="1400" strike="noStrike">
                          <a:effectLst/>
                        </a:rPr>
                        <a:t>D</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1679890995"/>
                  </a:ext>
                </a:extLst>
              </a:tr>
              <a:tr h="140366">
                <a:tc>
                  <a:txBody>
                    <a:bodyPr/>
                    <a:lstStyle/>
                    <a:p>
                      <a:pPr algn="ctr">
                        <a:lnSpc>
                          <a:spcPct val="107000"/>
                        </a:lnSpc>
                        <a:spcAft>
                          <a:spcPts val="0"/>
                        </a:spcAft>
                      </a:pPr>
                      <a:r>
                        <a:rPr lang="hr-HR" sz="1400" strike="noStrike" dirty="0">
                          <a:effectLst/>
                        </a:rPr>
                        <a:t>E</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973353945"/>
                  </a:ext>
                </a:extLst>
              </a:tr>
              <a:tr h="140366">
                <a:tc>
                  <a:txBody>
                    <a:bodyPr/>
                    <a:lstStyle/>
                    <a:p>
                      <a:pPr algn="ctr">
                        <a:lnSpc>
                          <a:spcPct val="107000"/>
                        </a:lnSpc>
                        <a:spcAft>
                          <a:spcPts val="0"/>
                        </a:spcAft>
                      </a:pPr>
                      <a:r>
                        <a:rPr lang="hr-HR" sz="1400" strike="noStrike">
                          <a:effectLst/>
                        </a:rPr>
                        <a:t>F</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1028932517"/>
                  </a:ext>
                </a:extLst>
              </a:tr>
              <a:tr h="140366">
                <a:tc>
                  <a:txBody>
                    <a:bodyPr/>
                    <a:lstStyle/>
                    <a:p>
                      <a:pPr algn="ctr">
                        <a:lnSpc>
                          <a:spcPct val="107000"/>
                        </a:lnSpc>
                        <a:spcAft>
                          <a:spcPts val="0"/>
                        </a:spcAft>
                      </a:pPr>
                      <a:r>
                        <a:rPr lang="hr-HR" sz="1400" strike="noStrike">
                          <a:effectLst/>
                        </a:rPr>
                        <a:t>G</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4208247647"/>
                  </a:ext>
                </a:extLst>
              </a:tr>
              <a:tr h="140366">
                <a:tc>
                  <a:txBody>
                    <a:bodyPr/>
                    <a:lstStyle/>
                    <a:p>
                      <a:pPr algn="ctr">
                        <a:lnSpc>
                          <a:spcPct val="107000"/>
                        </a:lnSpc>
                        <a:spcAft>
                          <a:spcPts val="0"/>
                        </a:spcAft>
                      </a:pPr>
                      <a:r>
                        <a:rPr lang="hr-HR" sz="1400" strike="noStrike">
                          <a:effectLst/>
                        </a:rPr>
                        <a:t>H</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3488755909"/>
                  </a:ext>
                </a:extLst>
              </a:tr>
              <a:tr h="140366">
                <a:tc>
                  <a:txBody>
                    <a:bodyPr/>
                    <a:lstStyle/>
                    <a:p>
                      <a:pPr algn="ctr">
                        <a:lnSpc>
                          <a:spcPct val="107000"/>
                        </a:lnSpc>
                        <a:spcAft>
                          <a:spcPts val="0"/>
                        </a:spcAft>
                      </a:pPr>
                      <a:r>
                        <a:rPr lang="hr-HR" sz="1400" strike="noStrike">
                          <a:effectLst/>
                        </a:rPr>
                        <a:t>I</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3099446733"/>
                  </a:ext>
                </a:extLst>
              </a:tr>
              <a:tr h="140366">
                <a:tc>
                  <a:txBody>
                    <a:bodyPr/>
                    <a:lstStyle/>
                    <a:p>
                      <a:pPr algn="ctr">
                        <a:lnSpc>
                          <a:spcPct val="107000"/>
                        </a:lnSpc>
                        <a:spcAft>
                          <a:spcPts val="0"/>
                        </a:spcAft>
                      </a:pPr>
                      <a:r>
                        <a:rPr lang="hr-HR" sz="1400" strike="noStrike">
                          <a:effectLst/>
                        </a:rPr>
                        <a:t>J</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3795616788"/>
                  </a:ext>
                </a:extLst>
              </a:tr>
              <a:tr h="140366">
                <a:tc>
                  <a:txBody>
                    <a:bodyPr/>
                    <a:lstStyle/>
                    <a:p>
                      <a:pPr algn="ctr">
                        <a:lnSpc>
                          <a:spcPct val="107000"/>
                        </a:lnSpc>
                        <a:spcAft>
                          <a:spcPts val="0"/>
                        </a:spcAft>
                      </a:pPr>
                      <a:r>
                        <a:rPr lang="hr-HR" sz="1400" strike="noStrike">
                          <a:effectLst/>
                        </a:rPr>
                        <a:t>K</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1268636565"/>
                  </a:ext>
                </a:extLst>
              </a:tr>
              <a:tr h="140366">
                <a:tc>
                  <a:txBody>
                    <a:bodyPr/>
                    <a:lstStyle/>
                    <a:p>
                      <a:pPr algn="ctr">
                        <a:lnSpc>
                          <a:spcPct val="107000"/>
                        </a:lnSpc>
                        <a:spcAft>
                          <a:spcPts val="0"/>
                        </a:spcAft>
                      </a:pPr>
                      <a:r>
                        <a:rPr lang="hr-HR" sz="1400" strike="noStrike">
                          <a:effectLst/>
                        </a:rPr>
                        <a:t>L</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1987048384"/>
                  </a:ext>
                </a:extLst>
              </a:tr>
              <a:tr h="140366">
                <a:tc>
                  <a:txBody>
                    <a:bodyPr/>
                    <a:lstStyle/>
                    <a:p>
                      <a:pPr algn="ctr">
                        <a:lnSpc>
                          <a:spcPct val="107000"/>
                        </a:lnSpc>
                        <a:spcAft>
                          <a:spcPts val="0"/>
                        </a:spcAft>
                      </a:pPr>
                      <a:r>
                        <a:rPr lang="hr-HR" sz="1400" strike="noStrike">
                          <a:effectLst/>
                        </a:rPr>
                        <a:t>M</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3475900190"/>
                  </a:ext>
                </a:extLst>
              </a:tr>
              <a:tr h="140366">
                <a:tc>
                  <a:txBody>
                    <a:bodyPr/>
                    <a:lstStyle/>
                    <a:p>
                      <a:pPr algn="ctr">
                        <a:lnSpc>
                          <a:spcPct val="107000"/>
                        </a:lnSpc>
                        <a:spcAft>
                          <a:spcPts val="0"/>
                        </a:spcAft>
                      </a:pPr>
                      <a:r>
                        <a:rPr lang="hr-HR" sz="1400" strike="noStrike">
                          <a:effectLst/>
                        </a:rPr>
                        <a:t>N</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2656989243"/>
                  </a:ext>
                </a:extLst>
              </a:tr>
              <a:tr h="140366">
                <a:tc>
                  <a:txBody>
                    <a:bodyPr/>
                    <a:lstStyle/>
                    <a:p>
                      <a:pPr algn="ctr">
                        <a:lnSpc>
                          <a:spcPct val="107000"/>
                        </a:lnSpc>
                        <a:spcAft>
                          <a:spcPts val="0"/>
                        </a:spcAft>
                      </a:pPr>
                      <a:r>
                        <a:rPr lang="hr-HR" sz="1400" strike="noStrike">
                          <a:effectLst/>
                        </a:rPr>
                        <a:t>O</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4210705184"/>
                  </a:ext>
                </a:extLst>
              </a:tr>
              <a:tr h="140366">
                <a:tc>
                  <a:txBody>
                    <a:bodyPr/>
                    <a:lstStyle/>
                    <a:p>
                      <a:pPr algn="ctr">
                        <a:lnSpc>
                          <a:spcPct val="107000"/>
                        </a:lnSpc>
                        <a:spcAft>
                          <a:spcPts val="0"/>
                        </a:spcAft>
                      </a:pPr>
                      <a:r>
                        <a:rPr lang="hr-HR" sz="1400" strike="noStrike">
                          <a:effectLst/>
                        </a:rPr>
                        <a:t>P</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3048030403"/>
                  </a:ext>
                </a:extLst>
              </a:tr>
              <a:tr h="140366">
                <a:tc>
                  <a:txBody>
                    <a:bodyPr/>
                    <a:lstStyle/>
                    <a:p>
                      <a:pPr algn="ctr">
                        <a:lnSpc>
                          <a:spcPct val="107000"/>
                        </a:lnSpc>
                        <a:spcAft>
                          <a:spcPts val="0"/>
                        </a:spcAft>
                      </a:pPr>
                      <a:r>
                        <a:rPr lang="hr-HR" sz="1400" strike="noStrike">
                          <a:effectLst/>
                        </a:rPr>
                        <a:t>Q</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1601920972"/>
                  </a:ext>
                </a:extLst>
              </a:tr>
              <a:tr h="140366">
                <a:tc>
                  <a:txBody>
                    <a:bodyPr/>
                    <a:lstStyle/>
                    <a:p>
                      <a:pPr algn="ctr">
                        <a:lnSpc>
                          <a:spcPct val="107000"/>
                        </a:lnSpc>
                        <a:spcAft>
                          <a:spcPts val="0"/>
                        </a:spcAft>
                      </a:pPr>
                      <a:r>
                        <a:rPr lang="hr-HR" sz="1400" strike="noStrike">
                          <a:effectLst/>
                        </a:rPr>
                        <a:t>R</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505673744"/>
                  </a:ext>
                </a:extLst>
              </a:tr>
              <a:tr h="140366">
                <a:tc>
                  <a:txBody>
                    <a:bodyPr/>
                    <a:lstStyle/>
                    <a:p>
                      <a:pPr algn="ctr">
                        <a:lnSpc>
                          <a:spcPct val="107000"/>
                        </a:lnSpc>
                        <a:spcAft>
                          <a:spcPts val="0"/>
                        </a:spcAft>
                      </a:pPr>
                      <a:r>
                        <a:rPr lang="hr-HR" sz="1400" strike="noStrike">
                          <a:effectLst/>
                        </a:rPr>
                        <a:t>S</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969598020"/>
                  </a:ext>
                </a:extLst>
              </a:tr>
              <a:tr h="140366">
                <a:tc>
                  <a:txBody>
                    <a:bodyPr/>
                    <a:lstStyle/>
                    <a:p>
                      <a:pPr algn="ctr">
                        <a:lnSpc>
                          <a:spcPct val="107000"/>
                        </a:lnSpc>
                        <a:spcAft>
                          <a:spcPts val="0"/>
                        </a:spcAft>
                      </a:pPr>
                      <a:r>
                        <a:rPr lang="hr-HR" sz="1400" strike="noStrike">
                          <a:effectLst/>
                        </a:rPr>
                        <a:t>T</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25165080"/>
                  </a:ext>
                </a:extLst>
              </a:tr>
              <a:tr h="140366">
                <a:tc>
                  <a:txBody>
                    <a:bodyPr/>
                    <a:lstStyle/>
                    <a:p>
                      <a:pPr algn="ctr">
                        <a:lnSpc>
                          <a:spcPct val="107000"/>
                        </a:lnSpc>
                        <a:spcAft>
                          <a:spcPts val="0"/>
                        </a:spcAft>
                      </a:pPr>
                      <a:r>
                        <a:rPr lang="hr-HR" sz="1400" strike="noStrike">
                          <a:effectLst/>
                        </a:rPr>
                        <a:t>U</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3913137907"/>
                  </a:ext>
                </a:extLst>
              </a:tr>
              <a:tr h="140366">
                <a:tc>
                  <a:txBody>
                    <a:bodyPr/>
                    <a:lstStyle/>
                    <a:p>
                      <a:pPr algn="ctr">
                        <a:lnSpc>
                          <a:spcPct val="107000"/>
                        </a:lnSpc>
                        <a:spcAft>
                          <a:spcPts val="0"/>
                        </a:spcAft>
                      </a:pPr>
                      <a:r>
                        <a:rPr lang="hr-HR" sz="1400" strike="noStrike">
                          <a:effectLst/>
                        </a:rPr>
                        <a:t>V</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4149839641"/>
                  </a:ext>
                </a:extLst>
              </a:tr>
              <a:tr h="140366">
                <a:tc>
                  <a:txBody>
                    <a:bodyPr/>
                    <a:lstStyle/>
                    <a:p>
                      <a:pPr algn="ctr">
                        <a:lnSpc>
                          <a:spcPct val="107000"/>
                        </a:lnSpc>
                        <a:spcAft>
                          <a:spcPts val="0"/>
                        </a:spcAft>
                      </a:pPr>
                      <a:r>
                        <a:rPr lang="hr-HR" sz="1400" strike="noStrike">
                          <a:effectLst/>
                        </a:rPr>
                        <a:t>Z</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3663043146"/>
                  </a:ext>
                </a:extLst>
              </a:tr>
              <a:tr h="140366">
                <a:tc>
                  <a:txBody>
                    <a:bodyPr/>
                    <a:lstStyle/>
                    <a:p>
                      <a:pPr algn="ctr">
                        <a:lnSpc>
                          <a:spcPct val="107000"/>
                        </a:lnSpc>
                        <a:spcAft>
                          <a:spcPts val="0"/>
                        </a:spcAft>
                      </a:pPr>
                      <a:r>
                        <a:rPr lang="hr-HR" sz="1400" strike="noStrike">
                          <a:effectLst/>
                        </a:rPr>
                        <a:t>W</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3014818877"/>
                  </a:ext>
                </a:extLst>
              </a:tr>
              <a:tr h="140366">
                <a:tc>
                  <a:txBody>
                    <a:bodyPr/>
                    <a:lstStyle/>
                    <a:p>
                      <a:pPr algn="ctr">
                        <a:lnSpc>
                          <a:spcPct val="107000"/>
                        </a:lnSpc>
                        <a:spcAft>
                          <a:spcPts val="0"/>
                        </a:spcAft>
                      </a:pPr>
                      <a:r>
                        <a:rPr lang="hr-HR" sz="1400" strike="noStrike">
                          <a:effectLst/>
                        </a:rPr>
                        <a:t>X</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2156154376"/>
                  </a:ext>
                </a:extLst>
              </a:tr>
              <a:tr h="140366">
                <a:tc>
                  <a:txBody>
                    <a:bodyPr/>
                    <a:lstStyle/>
                    <a:p>
                      <a:pPr algn="ctr">
                        <a:lnSpc>
                          <a:spcPct val="107000"/>
                        </a:lnSpc>
                        <a:spcAft>
                          <a:spcPts val="0"/>
                        </a:spcAft>
                      </a:pPr>
                      <a:r>
                        <a:rPr lang="hr-HR" sz="1400" strike="noStrike">
                          <a:effectLst/>
                        </a:rPr>
                        <a:t>Y</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1027821646"/>
                  </a:ext>
                </a:extLst>
              </a:tr>
              <a:tr h="140366">
                <a:tc>
                  <a:txBody>
                    <a:bodyPr/>
                    <a:lstStyle/>
                    <a:p>
                      <a:pPr algn="ctr">
                        <a:lnSpc>
                          <a:spcPct val="107000"/>
                        </a:lnSpc>
                        <a:spcAft>
                          <a:spcPts val="0"/>
                        </a:spcAft>
                      </a:pPr>
                      <a:r>
                        <a:rPr lang="hr-HR" sz="1400" strike="noStrike">
                          <a:effectLst/>
                        </a:rPr>
                        <a:t>1</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3485734802"/>
                  </a:ext>
                </a:extLst>
              </a:tr>
              <a:tr h="140366">
                <a:tc>
                  <a:txBody>
                    <a:bodyPr/>
                    <a:lstStyle/>
                    <a:p>
                      <a:pPr algn="ctr">
                        <a:lnSpc>
                          <a:spcPct val="107000"/>
                        </a:lnSpc>
                        <a:spcAft>
                          <a:spcPts val="0"/>
                        </a:spcAft>
                      </a:pPr>
                      <a:r>
                        <a:rPr lang="hr-HR" sz="1400" strike="noStrike">
                          <a:effectLst/>
                        </a:rPr>
                        <a:t>2</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2147548862"/>
                  </a:ext>
                </a:extLst>
              </a:tr>
              <a:tr h="140366">
                <a:tc>
                  <a:txBody>
                    <a:bodyPr/>
                    <a:lstStyle/>
                    <a:p>
                      <a:pPr algn="ctr">
                        <a:lnSpc>
                          <a:spcPct val="107000"/>
                        </a:lnSpc>
                        <a:spcAft>
                          <a:spcPts val="0"/>
                        </a:spcAft>
                      </a:pPr>
                      <a:r>
                        <a:rPr lang="hr-HR" sz="1400" strike="noStrike">
                          <a:effectLst/>
                        </a:rPr>
                        <a:t>3</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1710389397"/>
                  </a:ext>
                </a:extLst>
              </a:tr>
              <a:tr h="0">
                <a:tc>
                  <a:txBody>
                    <a:bodyPr/>
                    <a:lstStyle/>
                    <a:p>
                      <a:pPr algn="ctr">
                        <a:lnSpc>
                          <a:spcPct val="107000"/>
                        </a:lnSpc>
                        <a:spcAft>
                          <a:spcPts val="0"/>
                        </a:spcAft>
                      </a:pPr>
                      <a:r>
                        <a:rPr lang="hr-HR" sz="1400" strike="noStrike">
                          <a:effectLst/>
                        </a:rPr>
                        <a:t>4</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3421335554"/>
                  </a:ext>
                </a:extLst>
              </a:tr>
              <a:tr h="140366">
                <a:tc>
                  <a:txBody>
                    <a:bodyPr/>
                    <a:lstStyle/>
                    <a:p>
                      <a:pPr algn="ctr">
                        <a:lnSpc>
                          <a:spcPct val="107000"/>
                        </a:lnSpc>
                        <a:spcAft>
                          <a:spcPts val="0"/>
                        </a:spcAft>
                      </a:pPr>
                      <a:r>
                        <a:rPr lang="hr-HR" sz="1400" strike="noStrike">
                          <a:effectLst/>
                        </a:rPr>
                        <a:t>5</a:t>
                      </a:r>
                      <a:endParaRPr lang="hr-HR" sz="14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rgbClr val="FF7C80"/>
                    </a:solidFill>
                  </a:tcPr>
                </a:tc>
                <a:tc>
                  <a:txBody>
                    <a:bodyPr/>
                    <a:lstStyle/>
                    <a:p>
                      <a:pPr algn="ctr">
                        <a:lnSpc>
                          <a:spcPct val="107000"/>
                        </a:lnSpc>
                        <a:spcAft>
                          <a:spcPts val="0"/>
                        </a:spcAft>
                      </a:pPr>
                      <a:r>
                        <a:rPr lang="hr-HR" sz="1400" strike="noStrike" dirty="0">
                          <a:effectLst/>
                        </a:rPr>
                        <a:t>…..</a:t>
                      </a:r>
                      <a:endParaRPr lang="hr-HR"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3761" marR="23761" marT="0" marB="0">
                    <a:solidFill>
                      <a:schemeClr val="bg2"/>
                    </a:solidFill>
                  </a:tcPr>
                </a:tc>
                <a:extLst>
                  <a:ext uri="{0D108BD9-81ED-4DB2-BD59-A6C34878D82A}">
                    <a16:rowId xmlns:a16="http://schemas.microsoft.com/office/drawing/2014/main" val="1307966"/>
                  </a:ext>
                </a:extLst>
              </a:tr>
            </a:tbl>
          </a:graphicData>
        </a:graphic>
      </p:graphicFrame>
    </p:spTree>
    <p:extLst>
      <p:ext uri="{BB962C8B-B14F-4D97-AF65-F5344CB8AC3E}">
        <p14:creationId xmlns:p14="http://schemas.microsoft.com/office/powerpoint/2010/main" val="1462653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DE222982-1C49-381A-BBCC-8CC57D80FED4}"/>
              </a:ext>
            </a:extLst>
          </p:cNvPr>
          <p:cNvSpPr>
            <a:spLocks noGrp="1"/>
          </p:cNvSpPr>
          <p:nvPr>
            <p:ph type="title"/>
          </p:nvPr>
        </p:nvSpPr>
        <p:spPr>
          <a:xfrm>
            <a:off x="838200" y="643467"/>
            <a:ext cx="2951205" cy="5571066"/>
          </a:xfrm>
        </p:spPr>
        <p:txBody>
          <a:bodyPr>
            <a:normAutofit/>
          </a:bodyPr>
          <a:lstStyle/>
          <a:p>
            <a:r>
              <a:rPr lang="en-US">
                <a:solidFill>
                  <a:srgbClr val="FFFFFF"/>
                </a:solidFill>
                <a:cs typeface="Calibri Light"/>
              </a:rPr>
              <a:t>DRUGA RADIONICA: THINK OUTSIDE THE BOX </a:t>
            </a:r>
            <a:endParaRPr lang="en-US">
              <a:solidFill>
                <a:srgbClr val="FFFFFF"/>
              </a:solidFill>
            </a:endParaRPr>
          </a:p>
        </p:txBody>
      </p:sp>
      <p:pic>
        <p:nvPicPr>
          <p:cNvPr id="4" name="Slika 3">
            <a:extLst>
              <a:ext uri="{FF2B5EF4-FFF2-40B4-BE49-F238E27FC236}">
                <a16:creationId xmlns:a16="http://schemas.microsoft.com/office/drawing/2014/main" id="{A29045B9-5FB8-4574-BE28-6EC56893C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Content Placeholder 4">
            <a:extLst>
              <a:ext uri="{FF2B5EF4-FFF2-40B4-BE49-F238E27FC236}">
                <a16:creationId xmlns:a16="http://schemas.microsoft.com/office/drawing/2014/main" id="{C6618846-F059-01C0-1A1B-30B485D65A8B}"/>
              </a:ext>
            </a:extLst>
          </p:cNvPr>
          <p:cNvGraphicFramePr>
            <a:graphicFrameLocks noGrp="1"/>
          </p:cNvGraphicFramePr>
          <p:nvPr>
            <p:ph idx="1"/>
            <p:extLst>
              <p:ext uri="{D42A27DB-BD31-4B8C-83A1-F6EECF244321}">
                <p14:modId xmlns:p14="http://schemas.microsoft.com/office/powerpoint/2010/main" val="391309707"/>
              </p:ext>
            </p:extLst>
          </p:nvPr>
        </p:nvGraphicFramePr>
        <p:xfrm>
          <a:off x="0" y="1389061"/>
          <a:ext cx="12218037" cy="5708355"/>
        </p:xfrm>
        <a:graphic>
          <a:graphicData uri="http://schemas.openxmlformats.org/drawingml/2006/table">
            <a:tbl>
              <a:tblPr firstRow="1" firstCol="1" bandRow="1">
                <a:tableStyleId>{21E4AEA4-8DFA-4A89-87EB-49C32662AFE0}</a:tableStyleId>
              </a:tblPr>
              <a:tblGrid>
                <a:gridCol w="2209323">
                  <a:extLst>
                    <a:ext uri="{9D8B030D-6E8A-4147-A177-3AD203B41FA5}">
                      <a16:colId xmlns:a16="http://schemas.microsoft.com/office/drawing/2014/main" val="2330711193"/>
                    </a:ext>
                  </a:extLst>
                </a:gridCol>
                <a:gridCol w="10008714">
                  <a:extLst>
                    <a:ext uri="{9D8B030D-6E8A-4147-A177-3AD203B41FA5}">
                      <a16:colId xmlns:a16="http://schemas.microsoft.com/office/drawing/2014/main" val="3389466837"/>
                    </a:ext>
                  </a:extLst>
                </a:gridCol>
              </a:tblGrid>
              <a:tr h="272703">
                <a:tc>
                  <a:txBody>
                    <a:bodyPr/>
                    <a:lstStyle/>
                    <a:p>
                      <a:r>
                        <a:rPr lang="en-US" sz="1400" dirty="0">
                          <a:effectLst/>
                        </a:rPr>
                        <a:t>RASPRAVA</a:t>
                      </a:r>
                      <a:endParaRPr lang="en-US" sz="1400" b="1" dirty="0">
                        <a:solidFill>
                          <a:schemeClr val="tx1">
                            <a:lumMod val="75000"/>
                            <a:lumOff val="25000"/>
                          </a:schemeClr>
                        </a:solidFill>
                        <a:effectLst/>
                      </a:endParaRPr>
                    </a:p>
                  </a:txBody>
                  <a:tcPr marL="74347" marR="55760" marT="37174" marB="37174">
                    <a:solidFill>
                      <a:srgbClr val="FF7C80"/>
                    </a:solidFill>
                  </a:tcPr>
                </a:tc>
                <a:tc>
                  <a:txBody>
                    <a:bodyPr/>
                    <a:lstStyle/>
                    <a:p>
                      <a:r>
                        <a:rPr lang="en-US" sz="1400" dirty="0">
                          <a:effectLst/>
                        </a:rPr>
                        <a:t>PO ČEMU JE OPRAH GROWIE? ZAŠTO JU JE ANA ODABRALA? </a:t>
                      </a:r>
                      <a:endParaRPr lang="en-US" sz="1400" b="0" dirty="0">
                        <a:solidFill>
                          <a:schemeClr val="tx1">
                            <a:lumMod val="75000"/>
                            <a:lumOff val="25000"/>
                          </a:schemeClr>
                        </a:solidFill>
                        <a:effectLst/>
                      </a:endParaRPr>
                    </a:p>
                  </a:txBody>
                  <a:tcPr marL="74347" marR="55760" marT="37174" marB="37174">
                    <a:solidFill>
                      <a:srgbClr val="FF7C80"/>
                    </a:solidFill>
                  </a:tcPr>
                </a:tc>
                <a:extLst>
                  <a:ext uri="{0D108BD9-81ED-4DB2-BD59-A6C34878D82A}">
                    <a16:rowId xmlns:a16="http://schemas.microsoft.com/office/drawing/2014/main" val="2427036899"/>
                  </a:ext>
                </a:extLst>
              </a:tr>
              <a:tr h="4115127">
                <a:tc>
                  <a:txBody>
                    <a:bodyPr/>
                    <a:lstStyle/>
                    <a:p>
                      <a:r>
                        <a:rPr lang="en-US" sz="1400" dirty="0">
                          <a:effectLst/>
                        </a:rPr>
                        <a:t>TREĆA AKTIVNOST:  </a:t>
                      </a:r>
                    </a:p>
                    <a:p>
                      <a:r>
                        <a:rPr lang="en-US" sz="1400" dirty="0">
                          <a:effectLst/>
                        </a:rPr>
                        <a:t>BRZALICE </a:t>
                      </a:r>
                    </a:p>
                    <a:p>
                      <a:endParaRPr lang="en-US" sz="1400" b="1" dirty="0">
                        <a:solidFill>
                          <a:schemeClr val="tx1">
                            <a:lumMod val="75000"/>
                            <a:lumOff val="25000"/>
                          </a:schemeClr>
                        </a:solidFill>
                        <a:effectLst/>
                      </a:endParaRPr>
                    </a:p>
                  </a:txBody>
                  <a:tcPr marL="74347" marR="55760" marT="37174" marB="37174">
                    <a:solidFill>
                      <a:srgbClr val="FF7C80"/>
                    </a:solidFill>
                  </a:tcPr>
                </a:tc>
                <a:tc>
                  <a:txBody>
                    <a:bodyPr/>
                    <a:lstStyle/>
                    <a:p>
                      <a:r>
                        <a:rPr lang="en-US" sz="1400" dirty="0">
                          <a:effectLst/>
                        </a:rPr>
                        <a:t>ZA RAD U MEDIJIMA  (TELEVIZIJA, RADIO..) BITNO JE LIJEPO SE I PRAVILNO IZRAŽAVATI. STOGA JE SLJEDEĆA AKTIVNOST VJEŽBANJE IZGOVORA.  </a:t>
                      </a:r>
                      <a:endParaRPr lang="en-US" sz="1400" dirty="0"/>
                    </a:p>
                    <a:p>
                      <a:endParaRPr lang="en-US" sz="1400" dirty="0">
                        <a:effectLst/>
                      </a:endParaRPr>
                    </a:p>
                    <a:p>
                      <a:r>
                        <a:rPr lang="en-US" sz="1400" dirty="0">
                          <a:effectLst/>
                        </a:rPr>
                        <a:t>BRZALICE :</a:t>
                      </a:r>
                    </a:p>
                    <a:p>
                      <a:r>
                        <a:rPr lang="en-US" sz="1400" dirty="0">
                          <a:effectLst/>
                        </a:rPr>
                        <a:t>TURE BURE GURA, BULA BURE VALJA, BOLJE TURE BURE GURA NEGO BULA BURE VALJA.</a:t>
                      </a:r>
                    </a:p>
                    <a:p>
                      <a:r>
                        <a:rPr lang="en-US" sz="1400" dirty="0">
                          <a:effectLst/>
                        </a:rPr>
                        <a:t>NA VRH BRDA VRBA MRDA.</a:t>
                      </a:r>
                    </a:p>
                    <a:p>
                      <a:r>
                        <a:rPr lang="en-US" sz="1400" dirty="0">
                          <a:effectLst/>
                        </a:rPr>
                        <a:t>IGLA IGRA IGRU IGLE.</a:t>
                      </a:r>
                    </a:p>
                    <a:p>
                      <a:r>
                        <a:rPr lang="en-US" sz="1400" dirty="0">
                          <a:effectLst/>
                        </a:rPr>
                        <a:t>NA ŠTRIKU SE SUŠI ŠOSIĆ. SUŠI SE, SUŠI SE ŠOSIĆU MOJ!</a:t>
                      </a:r>
                    </a:p>
                    <a:p>
                      <a:r>
                        <a:rPr lang="en-US" sz="1400" dirty="0">
                          <a:effectLst/>
                        </a:rPr>
                        <a:t>CVRČI, CVRČI CVRČAK NA ČVORU CRNE SMRČE.</a:t>
                      </a:r>
                    </a:p>
                    <a:p>
                      <a:r>
                        <a:rPr lang="en-US" sz="1400" dirty="0">
                          <a:effectLst/>
                        </a:rPr>
                        <a:t>ČIČA ČVORAK ČUVA ČETU ČAVKI.</a:t>
                      </a:r>
                    </a:p>
                    <a:p>
                      <a:r>
                        <a:rPr lang="en-US" sz="1400" dirty="0">
                          <a:effectLst/>
                        </a:rPr>
                        <a:t>MIŠ UZ PUŠKU MIŠ NIZ PUŠKU, NASRED PUŠKE VODU PIJE.</a:t>
                      </a:r>
                    </a:p>
                    <a:p>
                      <a:r>
                        <a:rPr lang="en-US" sz="1400" dirty="0">
                          <a:effectLst/>
                        </a:rPr>
                        <a:t>KRALJ KARLO I KRALJICA KLARA SU KRALI KLARINET.</a:t>
                      </a:r>
                    </a:p>
                    <a:p>
                      <a:r>
                        <a:rPr lang="en-US" sz="1400" dirty="0">
                          <a:effectLst/>
                        </a:rPr>
                        <a:t>SVRAKA SVRAKU PRESKAKALA, SVAKA SVRAKA SKAKA NA DVA KRAKA.</a:t>
                      </a:r>
                    </a:p>
                    <a:p>
                      <a:r>
                        <a:rPr lang="en-US" sz="1400" dirty="0">
                          <a:effectLst/>
                        </a:rPr>
                        <a:t>USIRIŠE LI TI SE SIR?</a:t>
                      </a:r>
                    </a:p>
                    <a:p>
                      <a:r>
                        <a:rPr lang="en-US" sz="1400" dirty="0">
                          <a:effectLst/>
                        </a:rPr>
                        <a:t>BRSTI BRŠLJAN BRDSKA KOZA, JARAC JARE JARKOM VOZA.</a:t>
                      </a:r>
                    </a:p>
                    <a:p>
                      <a:r>
                        <a:rPr lang="en-US" sz="1400" dirty="0">
                          <a:effectLst/>
                        </a:rPr>
                        <a:t>KAD MISLIŠE NA TE, RAZVESELIŠE LI TE?</a:t>
                      </a:r>
                    </a:p>
                    <a:p>
                      <a:r>
                        <a:rPr lang="en-US" sz="1400" dirty="0">
                          <a:effectLst/>
                        </a:rPr>
                        <a:t>ČETIRI ČAVČIĆA NA ČUNČIĆU ČUČEĆI CIJUČU.</a:t>
                      </a:r>
                    </a:p>
                    <a:p>
                      <a:endParaRPr lang="en-US" sz="1400" dirty="0">
                        <a:effectLst/>
                      </a:endParaRPr>
                    </a:p>
                    <a:p>
                      <a:r>
                        <a:rPr lang="en-US" sz="1400" dirty="0">
                          <a:effectLst/>
                        </a:rPr>
                        <a:t>SVAKI UČENIK IZVLAČI IZ KUTIJE/KOŠARE BRZALICU I POKUŠAVA JU ČIM BRŽE IZGOVORITI. BROJI SE BROJ POKUŠAJA, STAVLJA ŽETON U STAKLENKU POKUŠAJA, NAGRAĐUJE PLJESKOM AKO NIJE ODUSTAO.</a:t>
                      </a:r>
                      <a:endParaRPr lang="en-US" sz="1400" b="0" dirty="0">
                        <a:solidFill>
                          <a:schemeClr val="tx1">
                            <a:lumMod val="75000"/>
                            <a:lumOff val="25000"/>
                          </a:schemeClr>
                        </a:solidFill>
                        <a:effectLst/>
                      </a:endParaRPr>
                    </a:p>
                  </a:txBody>
                  <a:tcPr marL="74347" marR="55760" marT="37174" marB="37174">
                    <a:solidFill>
                      <a:schemeClr val="bg1">
                        <a:lumMod val="85000"/>
                      </a:schemeClr>
                    </a:solidFill>
                  </a:tcPr>
                </a:tc>
                <a:extLst>
                  <a:ext uri="{0D108BD9-81ED-4DB2-BD59-A6C34878D82A}">
                    <a16:rowId xmlns:a16="http://schemas.microsoft.com/office/drawing/2014/main" val="3882963536"/>
                  </a:ext>
                </a:extLst>
              </a:tr>
              <a:tr h="1079099">
                <a:tc>
                  <a:txBody>
                    <a:bodyPr/>
                    <a:lstStyle/>
                    <a:p>
                      <a:pPr lvl="0">
                        <a:buNone/>
                      </a:pPr>
                      <a:r>
                        <a:rPr lang="en-US" sz="1400" dirty="0">
                          <a:effectLst/>
                        </a:rPr>
                        <a:t>ČETVRTA AKTIVNOST: IGRA DR.EUREKA</a:t>
                      </a:r>
                      <a:endParaRPr lang="en-US" sz="1400" b="1"/>
                    </a:p>
                  </a:txBody>
                  <a:tcPr marL="74346" marR="55759" marT="37174" marB="37174">
                    <a:solidFill>
                      <a:srgbClr val="FF7C80"/>
                    </a:solidFill>
                  </a:tcPr>
                </a:tc>
                <a:tc>
                  <a:txBody>
                    <a:bodyPr/>
                    <a:lstStyle/>
                    <a:p>
                      <a:pPr lvl="0">
                        <a:buNone/>
                      </a:pPr>
                      <a:r>
                        <a:rPr lang="en-US" sz="1400" u="none" strike="noStrike" noProof="0" dirty="0">
                          <a:effectLst/>
                        </a:rPr>
                        <a:t>DR. EUREKA JE IGRA KOJA OD VAS TRAŽI BRZO RAZMIŠLJANJE I BRZE RUKE. SVAKI IGRAČ DOBIJE 3 EPRUVETE SA PO 2 RAZLIČITE KUGLICE U NJIMA. NA POČETKU SVAKOG KRUGA  IZVLAČI SE KARTICA SA ZADATKOM KOJI OD IGRAČA TRAŽI DA PROMIJEŠA KUGLICE ONAKO KAKO JE NACRTANO. TKO PRVI ZAVRŠI, TREBA VIKNUTI EUREKA!. IGRA RAZVIJA LOGIKU I FINU MOTORIKU.</a:t>
                      </a:r>
                    </a:p>
                    <a:p>
                      <a:pPr lvl="0">
                        <a:buNone/>
                      </a:pPr>
                      <a:endParaRPr lang="en-US" sz="1400" b="0" i="0" u="none" strike="noStrike" noProof="0" dirty="0">
                        <a:solidFill>
                          <a:schemeClr val="tx1"/>
                        </a:solidFill>
                        <a:effectLst/>
                        <a:latin typeface="Calibri"/>
                      </a:endParaRPr>
                    </a:p>
                  </a:txBody>
                  <a:tcPr marL="74346" marR="55759" marT="37174" marB="37174">
                    <a:solidFill>
                      <a:schemeClr val="bg1">
                        <a:lumMod val="85000"/>
                      </a:schemeClr>
                    </a:solidFill>
                  </a:tcPr>
                </a:tc>
                <a:extLst>
                  <a:ext uri="{0D108BD9-81ED-4DB2-BD59-A6C34878D82A}">
                    <a16:rowId xmlns:a16="http://schemas.microsoft.com/office/drawing/2014/main" val="993811774"/>
                  </a:ext>
                </a:extLst>
              </a:tr>
            </a:tbl>
          </a:graphicData>
        </a:graphic>
      </p:graphicFrame>
      <p:sp>
        <p:nvSpPr>
          <p:cNvPr id="8" name="TekstniOkvir 7">
            <a:extLst>
              <a:ext uri="{FF2B5EF4-FFF2-40B4-BE49-F238E27FC236}">
                <a16:creationId xmlns:a16="http://schemas.microsoft.com/office/drawing/2014/main" id="{2ACE4956-E418-4EAC-8C50-F18EA3C78D0D}"/>
              </a:ext>
            </a:extLst>
          </p:cNvPr>
          <p:cNvSpPr txBox="1"/>
          <p:nvPr/>
        </p:nvSpPr>
        <p:spPr>
          <a:xfrm>
            <a:off x="1317812" y="427455"/>
            <a:ext cx="8866094" cy="646331"/>
          </a:xfrm>
          <a:prstGeom prst="rect">
            <a:avLst/>
          </a:prstGeom>
          <a:noFill/>
        </p:spPr>
        <p:txBody>
          <a:bodyPr wrap="square" rtlCol="0">
            <a:spAutoFit/>
          </a:bodyPr>
          <a:lstStyle/>
          <a:p>
            <a:r>
              <a:rPr lang="hr-HR" sz="3600" b="1" dirty="0">
                <a:solidFill>
                  <a:srgbClr val="FF7C80"/>
                </a:solidFill>
              </a:rPr>
              <a:t>DRUGA RADIONICA: THINK OUTSIDE THE BOX</a:t>
            </a:r>
          </a:p>
        </p:txBody>
      </p:sp>
    </p:spTree>
    <p:extLst>
      <p:ext uri="{BB962C8B-B14F-4D97-AF65-F5344CB8AC3E}">
        <p14:creationId xmlns:p14="http://schemas.microsoft.com/office/powerpoint/2010/main" val="665116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8">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67DE7033-BFD2-16E2-2AA1-72796B1486F6}"/>
              </a:ext>
            </a:extLst>
          </p:cNvPr>
          <p:cNvSpPr>
            <a:spLocks noGrp="1"/>
          </p:cNvSpPr>
          <p:nvPr>
            <p:ph type="title"/>
          </p:nvPr>
        </p:nvSpPr>
        <p:spPr>
          <a:xfrm>
            <a:off x="838200" y="643467"/>
            <a:ext cx="2951205" cy="5571066"/>
          </a:xfrm>
        </p:spPr>
        <p:txBody>
          <a:bodyPr>
            <a:normAutofit/>
          </a:bodyPr>
          <a:lstStyle/>
          <a:p>
            <a:r>
              <a:rPr lang="en-US" sz="4100" dirty="0">
                <a:solidFill>
                  <a:srgbClr val="FFFFFF"/>
                </a:solidFill>
                <a:ea typeface="+mj-lt"/>
                <a:cs typeface="+mj-lt"/>
              </a:rPr>
              <a:t>TREĆA </a:t>
            </a:r>
            <a:br>
              <a:rPr lang="en-US" sz="4100" dirty="0">
                <a:ea typeface="+mj-lt"/>
                <a:cs typeface="+mj-lt"/>
              </a:rPr>
            </a:br>
            <a:r>
              <a:rPr lang="en-US" sz="4100" dirty="0">
                <a:solidFill>
                  <a:srgbClr val="FFFFFF"/>
                </a:solidFill>
                <a:ea typeface="+mj-lt"/>
                <a:cs typeface="+mj-lt"/>
              </a:rPr>
              <a:t>RADIONICA: </a:t>
            </a:r>
            <a:br>
              <a:rPr lang="en-US" sz="4100" dirty="0">
                <a:ea typeface="+mj-lt"/>
                <a:cs typeface="+mj-lt"/>
              </a:rPr>
            </a:br>
            <a:r>
              <a:rPr lang="en-US" sz="4100" dirty="0">
                <a:solidFill>
                  <a:srgbClr val="FFFFFF"/>
                </a:solidFill>
                <a:ea typeface="+mj-lt"/>
                <a:cs typeface="+mj-lt"/>
              </a:rPr>
              <a:t>ČESTITAMO, POGREŠKA JE </a:t>
            </a:r>
            <a:endParaRPr lang="en-US" sz="4100" dirty="0">
              <a:solidFill>
                <a:srgbClr val="FFFFFF"/>
              </a:solidFill>
            </a:endParaRPr>
          </a:p>
        </p:txBody>
      </p:sp>
      <p:pic>
        <p:nvPicPr>
          <p:cNvPr id="4" name="Slika 3">
            <a:extLst>
              <a:ext uri="{FF2B5EF4-FFF2-40B4-BE49-F238E27FC236}">
                <a16:creationId xmlns:a16="http://schemas.microsoft.com/office/drawing/2014/main" id="{5E96F5DD-AC33-4B63-A4A6-9C8D0AADC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9" name="Content Placeholder 8">
            <a:extLst>
              <a:ext uri="{FF2B5EF4-FFF2-40B4-BE49-F238E27FC236}">
                <a16:creationId xmlns:a16="http://schemas.microsoft.com/office/drawing/2014/main" id="{2FF2BD2E-5237-BAAA-ECE8-D86BDC294D97}"/>
              </a:ext>
            </a:extLst>
          </p:cNvPr>
          <p:cNvGraphicFramePr>
            <a:graphicFrameLocks noGrp="1"/>
          </p:cNvGraphicFramePr>
          <p:nvPr>
            <p:ph idx="1"/>
            <p:extLst>
              <p:ext uri="{D42A27DB-BD31-4B8C-83A1-F6EECF244321}">
                <p14:modId xmlns:p14="http://schemas.microsoft.com/office/powerpoint/2010/main" val="2834224691"/>
              </p:ext>
            </p:extLst>
          </p:nvPr>
        </p:nvGraphicFramePr>
        <p:xfrm>
          <a:off x="98612" y="1627159"/>
          <a:ext cx="12066420" cy="5230840"/>
        </p:xfrm>
        <a:graphic>
          <a:graphicData uri="http://schemas.openxmlformats.org/drawingml/2006/table">
            <a:tbl>
              <a:tblPr firstRow="1" firstCol="1" bandRow="1">
                <a:tableStyleId>{5C22544A-7EE6-4342-B048-85BDC9FD1C3A}</a:tableStyleId>
              </a:tblPr>
              <a:tblGrid>
                <a:gridCol w="2169125">
                  <a:extLst>
                    <a:ext uri="{9D8B030D-6E8A-4147-A177-3AD203B41FA5}">
                      <a16:colId xmlns:a16="http://schemas.microsoft.com/office/drawing/2014/main" val="280522653"/>
                    </a:ext>
                  </a:extLst>
                </a:gridCol>
                <a:gridCol w="9897295">
                  <a:extLst>
                    <a:ext uri="{9D8B030D-6E8A-4147-A177-3AD203B41FA5}">
                      <a16:colId xmlns:a16="http://schemas.microsoft.com/office/drawing/2014/main" val="2060263974"/>
                    </a:ext>
                  </a:extLst>
                </a:gridCol>
              </a:tblGrid>
              <a:tr h="881501">
                <a:tc>
                  <a:txBody>
                    <a:bodyPr/>
                    <a:lstStyle/>
                    <a:p>
                      <a:r>
                        <a:rPr lang="en-US" sz="1400" dirty="0">
                          <a:effectLst/>
                        </a:rPr>
                        <a:t>UVODNA AKTIVNOST</a:t>
                      </a:r>
                    </a:p>
                  </a:txBody>
                  <a:tcPr marL="41033" marR="41033" marT="0" marB="0">
                    <a:solidFill>
                      <a:srgbClr val="FF7C80"/>
                    </a:solidFill>
                  </a:tcPr>
                </a:tc>
                <a:tc>
                  <a:txBody>
                    <a:bodyPr/>
                    <a:lstStyle/>
                    <a:p>
                      <a:r>
                        <a:rPr lang="en-US" sz="1400" dirty="0">
                          <a:effectLst/>
                        </a:rPr>
                        <a:t>STVARI KOJE SU NASTALE POGREŠKOM</a:t>
                      </a:r>
                    </a:p>
                    <a:p>
                      <a:r>
                        <a:rPr lang="en-US" sz="1400" dirty="0">
                          <a:solidFill>
                            <a:schemeClr val="bg1"/>
                          </a:solidFill>
                          <a:effectLst/>
                          <a:hlinkClick r:id="rId3">
                            <a:extLst>
                              <a:ext uri="{A12FA001-AC4F-418D-AE19-62706E023703}">
                                <ahyp:hlinkClr xmlns:ahyp="http://schemas.microsoft.com/office/drawing/2018/hyperlinkcolor" val="tx"/>
                              </a:ext>
                            </a:extLst>
                          </a:hlinkClick>
                        </a:rPr>
                        <a:t>https://www.youtube.com/watch?v=qO1brxn1rNs</a:t>
                      </a:r>
                      <a:endParaRPr lang="en-US" sz="1400" dirty="0">
                        <a:solidFill>
                          <a:schemeClr val="bg1"/>
                        </a:solidFill>
                        <a:effectLst/>
                      </a:endParaRPr>
                    </a:p>
                    <a:p>
                      <a:r>
                        <a:rPr lang="en-US" sz="1400" dirty="0">
                          <a:effectLst/>
                        </a:rPr>
                        <a:t>RASPRAVA: AKO SE SJETIMO PRIČE O RASTUĆEM I FIKSNOM MENTALNOM SKLOPU, KAKVE VEZE IMAJU OVA OTKRIĆA S TIM?</a:t>
                      </a:r>
                    </a:p>
                    <a:p>
                      <a:endParaRPr lang="en-US" sz="1400" dirty="0">
                        <a:effectLst/>
                      </a:endParaRPr>
                    </a:p>
                  </a:txBody>
                  <a:tcPr marL="41033" marR="41033" marT="0" marB="0">
                    <a:solidFill>
                      <a:srgbClr val="FF7C80"/>
                    </a:solidFill>
                  </a:tcPr>
                </a:tc>
                <a:extLst>
                  <a:ext uri="{0D108BD9-81ED-4DB2-BD59-A6C34878D82A}">
                    <a16:rowId xmlns:a16="http://schemas.microsoft.com/office/drawing/2014/main" val="1546544202"/>
                  </a:ext>
                </a:extLst>
              </a:tr>
              <a:tr h="1043712">
                <a:tc>
                  <a:txBody>
                    <a:bodyPr/>
                    <a:lstStyle/>
                    <a:p>
                      <a:r>
                        <a:rPr lang="en-US" sz="1400" dirty="0">
                          <a:solidFill>
                            <a:schemeClr val="tx1"/>
                          </a:solidFill>
                          <a:effectLst/>
                        </a:rPr>
                        <a:t>PRVA AKTIVNOST: ZAGONETKA</a:t>
                      </a:r>
                    </a:p>
                    <a:p>
                      <a:endParaRPr lang="en-US" sz="1400" dirty="0">
                        <a:solidFill>
                          <a:schemeClr val="tx1"/>
                        </a:solidFill>
                        <a:effectLst/>
                      </a:endParaRPr>
                    </a:p>
                  </a:txBody>
                  <a:tcPr marL="41033" marR="41033" marT="0" marB="0">
                    <a:solidFill>
                      <a:srgbClr val="FF7C80"/>
                    </a:solidFill>
                  </a:tcPr>
                </a:tc>
                <a:tc>
                  <a:txBody>
                    <a:bodyPr/>
                    <a:lstStyle/>
                    <a:p>
                      <a:r>
                        <a:rPr lang="en-US" sz="1400" dirty="0">
                          <a:effectLst/>
                        </a:rPr>
                        <a:t>THOMAS EDISON IMAO JE TETOVAŽU OD PET TOČAKA. </a:t>
                      </a:r>
                    </a:p>
                    <a:p>
                      <a:endParaRPr lang="en-US" sz="1400" dirty="0">
                        <a:effectLst/>
                      </a:endParaRPr>
                    </a:p>
                    <a:p>
                      <a:r>
                        <a:rPr lang="en-US" sz="1400" dirty="0">
                          <a:effectLst/>
                        </a:rPr>
                        <a:t>14 35 44 41 54   31 11 42 54 43 33    42 53 41 43   44 31    14 31 14 43 45 41 15 34  </a:t>
                      </a:r>
                    </a:p>
                    <a:p>
                      <a:pPr lvl="0">
                        <a:buNone/>
                      </a:pPr>
                      <a:r>
                        <a:rPr lang="en-US" sz="1400" dirty="0">
                          <a:effectLst/>
                        </a:rPr>
                        <a:t> 43 11    23 31 14     14 43 55 41 52 41. </a:t>
                      </a:r>
                      <a:endParaRPr lang="en-US" dirty="0"/>
                    </a:p>
                  </a:txBody>
                  <a:tcPr marL="41033" marR="41033" marT="0" marB="0">
                    <a:solidFill>
                      <a:schemeClr val="bg1">
                        <a:lumMod val="85000"/>
                      </a:schemeClr>
                    </a:solidFill>
                  </a:tcPr>
                </a:tc>
                <a:extLst>
                  <a:ext uri="{0D108BD9-81ED-4DB2-BD59-A6C34878D82A}">
                    <a16:rowId xmlns:a16="http://schemas.microsoft.com/office/drawing/2014/main" val="1992424403"/>
                  </a:ext>
                </a:extLst>
              </a:tr>
              <a:tr h="3305627">
                <a:tc>
                  <a:txBody>
                    <a:bodyPr/>
                    <a:lstStyle/>
                    <a:p>
                      <a:r>
                        <a:rPr lang="en-US" sz="1400" dirty="0">
                          <a:solidFill>
                            <a:schemeClr val="tx1"/>
                          </a:solidFill>
                          <a:effectLst/>
                        </a:rPr>
                        <a:t>DRUGA AKTIVNOST: BIOGRAFIJA </a:t>
                      </a:r>
                    </a:p>
                    <a:p>
                      <a:endParaRPr lang="en-US" sz="1400" dirty="0">
                        <a:solidFill>
                          <a:schemeClr val="tx1"/>
                        </a:solidFill>
                        <a:effectLst/>
                      </a:endParaRPr>
                    </a:p>
                  </a:txBody>
                  <a:tcPr marL="41033" marR="41033" marT="0" marB="0">
                    <a:solidFill>
                      <a:srgbClr val="FF7C80"/>
                    </a:solidFill>
                  </a:tcPr>
                </a:tc>
                <a:tc>
                  <a:txBody>
                    <a:bodyPr/>
                    <a:lstStyle/>
                    <a:p>
                      <a:r>
                        <a:rPr lang="en-US" sz="1400" dirty="0">
                          <a:effectLst/>
                        </a:rPr>
                        <a:t>THOMAS ALVA  EDISON</a:t>
                      </a:r>
                    </a:p>
                    <a:p>
                      <a:r>
                        <a:rPr lang="en-US" sz="1400" dirty="0">
                          <a:effectLst/>
                        </a:rPr>
                        <a:t>THOMAS ALVA EDISON ROĐEN JE 11. VELJAČE 1847. U MYLINU, OHIO. BIO JE POSLJEDNJE OD SEDMERO DJECE U OBITELJI. NJEGOV OTAC SAMUEL BIO JE POLITIČAR , A MAJKA ŠKOLSKA UČITELJICA. THOMAS JE POHAĐAO ŠKOLU SAMO 3 MJESECA PRIJE NEGO SU GA IZBACILI JER SU GA SMATRALI TEŠKIM ZA UČENJE. NAKON TOGA GA JE MAJKA ŠKOLOVALA KOD KUĆE. KAO DIJETE BOLOVAO JE OD ŠARLAHA I UPALE UHA, ZBOG ČEGA JE IMAO DJELOMIČNO OŠTEĆENJE SLUHA KOJE JE U POODMAKLIM GODINAMA PRERASLO U GLUHOĆU.</a:t>
                      </a:r>
                    </a:p>
                    <a:p>
                      <a:r>
                        <a:rPr lang="en-US" sz="1400" dirty="0">
                          <a:effectLst/>
                        </a:rPr>
                        <a:t>KADA JE IMAO 12 GODINA, THOMAS EDISON UVJERIO JE SVOJE RODITELJE DA DOZVOLE PRODAJU NOVINA U VLAKOVIMA. NAKON NEKOG VREMENA, ČAK JE POČEO IZDAVATI VLASTITE MALE NOVINE POD NAZIVOM MAGISTRALNY BULLETIN. VOLIO JE KEMIJSKE EKSPERIMENTE I ČAK JE STVORIO MALI LABORATORIJ U JEDNOM OD VAGONA. UPRAVO NA JEDNOJ OD OVIH POSTAJA DOGODIO SE DOGAĐAJ KOJI JE PROMIJENIO THOMASOV ŽIVOT. SPASIO JE IZ VLAKA 3-GODIŠNJEG SINA NAČELNIKA KOLODVORA. ZA NAGRADU GA JE NAUČIO TELEGRAFSKOM POSLU. ČIM JE SKUPIO DOVOLJNO NOVACA THOMAS JE OTVORIO VELIKE LABORATORIJE U KOJIMA JE PROVODIO POKUSE. IZMISLIO JE MNOGO TOGA NOVOGA: ŽARULJU, VIDEOKAMERU, MIRKOFON, STROJ ZA TETOVIRANJE..KATKAD SU NJEGOVI POKUSI I IZUMI PROPALI.THOMAS TO NIJE SMATRAO NEUSPJEHOM. </a:t>
                      </a:r>
                      <a:r>
                        <a:rPr lang="hr-HR" sz="1400" dirty="0">
                          <a:effectLst/>
                        </a:rPr>
                        <a:t>„</a:t>
                      </a:r>
                      <a:r>
                        <a:rPr lang="en-US" sz="1400" dirty="0">
                          <a:effectLst/>
                        </a:rPr>
                        <a:t>NISAM PODBACIO, SAMO SAM PRONAŠAO 10000 NAČINA KAKO TO NE RADI.“, ZNAO JE REĆI. </a:t>
                      </a:r>
                    </a:p>
                    <a:p>
                      <a:endParaRPr lang="en-US" sz="1400" dirty="0">
                        <a:effectLst/>
                      </a:endParaRPr>
                    </a:p>
                  </a:txBody>
                  <a:tcPr marL="41033" marR="41033" marT="0" marB="0">
                    <a:solidFill>
                      <a:schemeClr val="bg1">
                        <a:lumMod val="85000"/>
                      </a:schemeClr>
                    </a:solidFill>
                  </a:tcPr>
                </a:tc>
                <a:extLst>
                  <a:ext uri="{0D108BD9-81ED-4DB2-BD59-A6C34878D82A}">
                    <a16:rowId xmlns:a16="http://schemas.microsoft.com/office/drawing/2014/main" val="2403313958"/>
                  </a:ext>
                </a:extLst>
              </a:tr>
            </a:tbl>
          </a:graphicData>
        </a:graphic>
      </p:graphicFrame>
      <p:sp>
        <p:nvSpPr>
          <p:cNvPr id="10" name="TekstniOkvir 9">
            <a:extLst>
              <a:ext uri="{FF2B5EF4-FFF2-40B4-BE49-F238E27FC236}">
                <a16:creationId xmlns:a16="http://schemas.microsoft.com/office/drawing/2014/main" id="{E87CEE58-1672-4D95-B666-56B31673C35F}"/>
              </a:ext>
            </a:extLst>
          </p:cNvPr>
          <p:cNvSpPr txBox="1"/>
          <p:nvPr/>
        </p:nvSpPr>
        <p:spPr>
          <a:xfrm>
            <a:off x="1004047" y="427455"/>
            <a:ext cx="9179859" cy="646331"/>
          </a:xfrm>
          <a:prstGeom prst="rect">
            <a:avLst/>
          </a:prstGeom>
          <a:noFill/>
        </p:spPr>
        <p:txBody>
          <a:bodyPr wrap="square" rtlCol="0">
            <a:spAutoFit/>
          </a:bodyPr>
          <a:lstStyle/>
          <a:p>
            <a:r>
              <a:rPr lang="hr-HR" sz="3600" b="1" dirty="0">
                <a:solidFill>
                  <a:srgbClr val="FF7C80"/>
                </a:solidFill>
              </a:rPr>
              <a:t>TREĆA RADIONICA: ČESTITAMO, POGREŠKA JE</a:t>
            </a:r>
          </a:p>
        </p:txBody>
      </p:sp>
    </p:spTree>
    <p:extLst>
      <p:ext uri="{BB962C8B-B14F-4D97-AF65-F5344CB8AC3E}">
        <p14:creationId xmlns:p14="http://schemas.microsoft.com/office/powerpoint/2010/main" val="4286441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ED3865F6-09DC-4F2B-957D-4CC13BA87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C1F0A292-111E-4793-8952-0F2423D79D67}"/>
              </a:ext>
            </a:extLst>
          </p:cNvPr>
          <p:cNvSpPr>
            <a:spLocks noGrp="1"/>
          </p:cNvSpPr>
          <p:nvPr>
            <p:ph type="title"/>
          </p:nvPr>
        </p:nvSpPr>
        <p:spPr>
          <a:xfrm>
            <a:off x="1030941" y="1240397"/>
            <a:ext cx="3826314" cy="5043861"/>
          </a:xfrm>
        </p:spPr>
        <p:txBody>
          <a:bodyPr>
            <a:normAutofit/>
          </a:bodyPr>
          <a:lstStyle/>
          <a:p>
            <a:r>
              <a:rPr lang="hr-HR" sz="2400" dirty="0"/>
              <a:t>41</a:t>
            </a:r>
            <a:r>
              <a:rPr lang="en-US" sz="2400" dirty="0"/>
              <a:t> </a:t>
            </a:r>
            <a:r>
              <a:rPr lang="hr-HR" sz="2400" dirty="0"/>
              <a:t>53</a:t>
            </a:r>
            <a:r>
              <a:rPr lang="en-US" sz="2400" dirty="0"/>
              <a:t> </a:t>
            </a:r>
            <a:r>
              <a:rPr lang="hr-HR" sz="2400" dirty="0"/>
              <a:t>3</a:t>
            </a:r>
            <a:r>
              <a:rPr lang="en-US" sz="2400" dirty="0"/>
              <a:t>4 </a:t>
            </a:r>
            <a:r>
              <a:rPr lang="hr-HR" sz="2400" dirty="0"/>
              <a:t>35</a:t>
            </a:r>
            <a:r>
              <a:rPr lang="en-US" sz="2400" dirty="0"/>
              <a:t> </a:t>
            </a:r>
            <a:r>
              <a:rPr lang="hr-HR" sz="2400" dirty="0"/>
              <a:t>1</a:t>
            </a:r>
            <a:r>
              <a:rPr lang="en-US" sz="2400" dirty="0"/>
              <a:t>4 </a:t>
            </a:r>
            <a:r>
              <a:rPr lang="hr-HR" sz="2400" dirty="0"/>
              <a:t>45    </a:t>
            </a:r>
            <a:br>
              <a:rPr lang="hr-HR" sz="2400" dirty="0"/>
            </a:br>
            <a:r>
              <a:rPr lang="hr-HR" sz="2400" dirty="0"/>
              <a:t>13</a:t>
            </a:r>
            <a:r>
              <a:rPr lang="en-US" sz="2400" dirty="0"/>
              <a:t> 11 </a:t>
            </a:r>
            <a:r>
              <a:rPr lang="hr-HR" sz="2400" dirty="0"/>
              <a:t>24</a:t>
            </a:r>
            <a:r>
              <a:rPr lang="en-US" sz="2400" dirty="0"/>
              <a:t> </a:t>
            </a:r>
            <a:r>
              <a:rPr lang="hr-HR" sz="2400" dirty="0"/>
              <a:t>45</a:t>
            </a:r>
            <a:r>
              <a:rPr lang="en-US" sz="2400" dirty="0"/>
              <a:t> </a:t>
            </a:r>
            <a:r>
              <a:rPr lang="hr-HR" sz="2400" dirty="0"/>
              <a:t>34 3</a:t>
            </a:r>
            <a:r>
              <a:rPr lang="en-US" sz="2400" dirty="0"/>
              <a:t>3    </a:t>
            </a:r>
            <a:br>
              <a:rPr lang="hr-HR" sz="2400" dirty="0"/>
            </a:br>
            <a:r>
              <a:rPr lang="hr-HR" sz="2400" dirty="0"/>
              <a:t>24</a:t>
            </a:r>
            <a:r>
              <a:rPr lang="en-US" sz="2400" dirty="0"/>
              <a:t> </a:t>
            </a:r>
            <a:r>
              <a:rPr lang="hr-HR" sz="2400" dirty="0"/>
              <a:t>35</a:t>
            </a:r>
            <a:r>
              <a:rPr lang="en-US" sz="2400" dirty="0"/>
              <a:t> </a:t>
            </a:r>
            <a:r>
              <a:rPr lang="hr-HR" sz="2400" dirty="0"/>
              <a:t>14</a:t>
            </a:r>
            <a:r>
              <a:rPr lang="en-US" sz="2400" dirty="0"/>
              <a:t> </a:t>
            </a:r>
            <a:r>
              <a:rPr lang="hr-HR" sz="2400" dirty="0"/>
              <a:t>34</a:t>
            </a:r>
            <a:r>
              <a:rPr lang="en-US" sz="2400" dirty="0"/>
              <a:t>   </a:t>
            </a:r>
            <a:r>
              <a:rPr lang="hr-HR" sz="2400" dirty="0"/>
              <a:t>  </a:t>
            </a:r>
            <a:r>
              <a:rPr lang="en-US" sz="2400" dirty="0"/>
              <a:t>44 </a:t>
            </a:r>
            <a:r>
              <a:rPr lang="hr-HR" sz="2400" dirty="0"/>
              <a:t>13</a:t>
            </a:r>
            <a:r>
              <a:rPr lang="en-US" sz="2400" dirty="0"/>
              <a:t>    </a:t>
            </a:r>
            <a:br>
              <a:rPr lang="hr-HR" sz="2400" dirty="0"/>
            </a:br>
            <a:r>
              <a:rPr lang="hr-HR" sz="2400" dirty="0"/>
              <a:t>41</a:t>
            </a:r>
            <a:r>
              <a:rPr lang="en-US" sz="2400" dirty="0"/>
              <a:t> </a:t>
            </a:r>
            <a:r>
              <a:rPr lang="hr-HR" sz="2400" dirty="0"/>
              <a:t>13</a:t>
            </a:r>
            <a:r>
              <a:rPr lang="en-US" sz="2400" dirty="0"/>
              <a:t> </a:t>
            </a:r>
            <a:r>
              <a:rPr lang="hr-HR" sz="2400" dirty="0"/>
              <a:t>41</a:t>
            </a:r>
            <a:r>
              <a:rPr lang="en-US" sz="2400" dirty="0"/>
              <a:t> </a:t>
            </a:r>
            <a:r>
              <a:rPr lang="hr-HR" sz="2400" dirty="0"/>
              <a:t>34</a:t>
            </a:r>
            <a:r>
              <a:rPr lang="en-US" sz="2400" dirty="0"/>
              <a:t> </a:t>
            </a:r>
            <a:r>
              <a:rPr lang="hr-HR" sz="2400" dirty="0"/>
              <a:t>54</a:t>
            </a:r>
            <a:r>
              <a:rPr lang="en-US" sz="2400" dirty="0"/>
              <a:t> </a:t>
            </a:r>
            <a:r>
              <a:rPr lang="hr-HR" sz="2400" dirty="0"/>
              <a:t>14</a:t>
            </a:r>
            <a:r>
              <a:rPr lang="en-US" sz="2400" dirty="0"/>
              <a:t> </a:t>
            </a:r>
            <a:r>
              <a:rPr lang="hr-HR" sz="2400" dirty="0"/>
              <a:t>51</a:t>
            </a:r>
            <a:r>
              <a:rPr lang="en-US" sz="2400" dirty="0"/>
              <a:t> </a:t>
            </a:r>
            <a:r>
              <a:rPr lang="hr-HR" sz="2400" dirty="0"/>
              <a:t>43</a:t>
            </a:r>
            <a:r>
              <a:rPr lang="en-US" sz="2400" dirty="0"/>
              <a:t>  </a:t>
            </a:r>
            <a:br>
              <a:rPr lang="en-US" sz="2400" dirty="0"/>
            </a:br>
            <a:r>
              <a:rPr lang="hr-HR" sz="2400" dirty="0"/>
              <a:t>34</a:t>
            </a:r>
            <a:r>
              <a:rPr lang="en-US" sz="2400" dirty="0"/>
              <a:t> 11    </a:t>
            </a:r>
            <a:r>
              <a:rPr lang="hr-HR" sz="2400" dirty="0"/>
              <a:t>32</a:t>
            </a:r>
            <a:r>
              <a:rPr lang="en-US" sz="2400" dirty="0"/>
              <a:t> </a:t>
            </a:r>
            <a:r>
              <a:rPr lang="hr-HR" sz="2400" dirty="0"/>
              <a:t>13</a:t>
            </a:r>
            <a:r>
              <a:rPr lang="en-US" sz="2400" dirty="0"/>
              <a:t> </a:t>
            </a:r>
            <a:r>
              <a:rPr lang="hr-HR" sz="2400" dirty="0"/>
              <a:t>41</a:t>
            </a:r>
            <a:r>
              <a:rPr lang="en-US" sz="2400" dirty="0"/>
              <a:t>    </a:t>
            </a:r>
            <a:br>
              <a:rPr lang="hr-HR" sz="2400" dirty="0"/>
            </a:br>
            <a:r>
              <a:rPr lang="hr-HR" sz="2400" dirty="0"/>
              <a:t>41</a:t>
            </a:r>
            <a:r>
              <a:rPr lang="en-US" sz="2400" dirty="0"/>
              <a:t> </a:t>
            </a:r>
            <a:r>
              <a:rPr lang="hr-HR" sz="2400" dirty="0"/>
              <a:t>34</a:t>
            </a:r>
            <a:r>
              <a:rPr lang="en-US" sz="2400" dirty="0"/>
              <a:t> 55</a:t>
            </a:r>
            <a:r>
              <a:rPr lang="hr-HR" sz="2400" dirty="0"/>
              <a:t> 14</a:t>
            </a:r>
            <a:r>
              <a:rPr lang="en-US" sz="2400" dirty="0"/>
              <a:t> </a:t>
            </a:r>
            <a:r>
              <a:rPr lang="hr-HR" sz="2400" dirty="0"/>
              <a:t>21</a:t>
            </a:r>
            <a:r>
              <a:rPr lang="en-US" sz="2400" dirty="0"/>
              <a:t> </a:t>
            </a:r>
            <a:r>
              <a:rPr lang="hr-HR" sz="2400" dirty="0"/>
              <a:t>14</a:t>
            </a:r>
            <a:r>
              <a:rPr lang="en-US" sz="2400" dirty="0"/>
              <a:t>. </a:t>
            </a:r>
            <a:br>
              <a:rPr lang="en-US" dirty="0"/>
            </a:br>
            <a:endParaRPr lang="hr-HR" dirty="0"/>
          </a:p>
        </p:txBody>
      </p:sp>
      <p:graphicFrame>
        <p:nvGraphicFramePr>
          <p:cNvPr id="4" name="Rezervirano mjesto sadržaja 3">
            <a:extLst>
              <a:ext uri="{FF2B5EF4-FFF2-40B4-BE49-F238E27FC236}">
                <a16:creationId xmlns:a16="http://schemas.microsoft.com/office/drawing/2014/main" id="{6C00A0E4-AD86-4D81-AF02-BC7EC5B20586}"/>
              </a:ext>
            </a:extLst>
          </p:cNvPr>
          <p:cNvGraphicFramePr>
            <a:graphicFrameLocks noGrp="1"/>
          </p:cNvGraphicFramePr>
          <p:nvPr>
            <p:ph idx="1"/>
            <p:extLst>
              <p:ext uri="{D42A27DB-BD31-4B8C-83A1-F6EECF244321}">
                <p14:modId xmlns:p14="http://schemas.microsoft.com/office/powerpoint/2010/main" val="3314938511"/>
              </p:ext>
            </p:extLst>
          </p:nvPr>
        </p:nvGraphicFramePr>
        <p:xfrm>
          <a:off x="5046322" y="1030941"/>
          <a:ext cx="6177492" cy="5584430"/>
        </p:xfrm>
        <a:graphic>
          <a:graphicData uri="http://schemas.openxmlformats.org/drawingml/2006/table">
            <a:tbl>
              <a:tblPr firstRow="1" firstCol="1" bandRow="1">
                <a:tableStyleId>{21E4AEA4-8DFA-4A89-87EB-49C32662AFE0}</a:tableStyleId>
              </a:tblPr>
              <a:tblGrid>
                <a:gridCol w="1029582">
                  <a:extLst>
                    <a:ext uri="{9D8B030D-6E8A-4147-A177-3AD203B41FA5}">
                      <a16:colId xmlns:a16="http://schemas.microsoft.com/office/drawing/2014/main" val="570689714"/>
                    </a:ext>
                  </a:extLst>
                </a:gridCol>
                <a:gridCol w="1029582">
                  <a:extLst>
                    <a:ext uri="{9D8B030D-6E8A-4147-A177-3AD203B41FA5}">
                      <a16:colId xmlns:a16="http://schemas.microsoft.com/office/drawing/2014/main" val="1742387700"/>
                    </a:ext>
                  </a:extLst>
                </a:gridCol>
                <a:gridCol w="1029582">
                  <a:extLst>
                    <a:ext uri="{9D8B030D-6E8A-4147-A177-3AD203B41FA5}">
                      <a16:colId xmlns:a16="http://schemas.microsoft.com/office/drawing/2014/main" val="1106333302"/>
                    </a:ext>
                  </a:extLst>
                </a:gridCol>
                <a:gridCol w="1029582">
                  <a:extLst>
                    <a:ext uri="{9D8B030D-6E8A-4147-A177-3AD203B41FA5}">
                      <a16:colId xmlns:a16="http://schemas.microsoft.com/office/drawing/2014/main" val="994301377"/>
                    </a:ext>
                  </a:extLst>
                </a:gridCol>
                <a:gridCol w="1029582">
                  <a:extLst>
                    <a:ext uri="{9D8B030D-6E8A-4147-A177-3AD203B41FA5}">
                      <a16:colId xmlns:a16="http://schemas.microsoft.com/office/drawing/2014/main" val="4280519318"/>
                    </a:ext>
                  </a:extLst>
                </a:gridCol>
                <a:gridCol w="1029582">
                  <a:extLst>
                    <a:ext uri="{9D8B030D-6E8A-4147-A177-3AD203B41FA5}">
                      <a16:colId xmlns:a16="http://schemas.microsoft.com/office/drawing/2014/main" val="164709030"/>
                    </a:ext>
                  </a:extLst>
                </a:gridCol>
              </a:tblGrid>
              <a:tr h="969663">
                <a:tc>
                  <a:txBody>
                    <a:bodyPr/>
                    <a:lstStyle/>
                    <a:p>
                      <a:pPr>
                        <a:lnSpc>
                          <a:spcPct val="107000"/>
                        </a:lnSpc>
                        <a:spcAft>
                          <a:spcPts val="0"/>
                        </a:spcAft>
                      </a:pPr>
                      <a:r>
                        <a:rPr lang="hr-HR" sz="1600" dirty="0">
                          <a:effectLst/>
                        </a:rPr>
                        <a:t> </a:t>
                      </a:r>
                      <a:endParaRPr lang="hr-HR" sz="800" dirty="0">
                        <a:effectLst/>
                      </a:endParaRPr>
                    </a:p>
                    <a:p>
                      <a:pPr>
                        <a:lnSpc>
                          <a:spcPct val="107000"/>
                        </a:lnSpc>
                        <a:spcAft>
                          <a:spcPts val="0"/>
                        </a:spcAft>
                      </a:pPr>
                      <a:r>
                        <a:rPr lang="hr-HR" sz="1600" dirty="0">
                          <a:effectLst/>
                        </a:rPr>
                        <a:t> </a:t>
                      </a:r>
                      <a:endParaRPr lang="hr-HR" sz="800" dirty="0">
                        <a:effectLst/>
                      </a:endParaRPr>
                    </a:p>
                    <a:p>
                      <a:pPr>
                        <a:lnSpc>
                          <a:spcPct val="107000"/>
                        </a:lnSpc>
                        <a:spcAft>
                          <a:spcPts val="0"/>
                        </a:spcAft>
                      </a:pPr>
                      <a:r>
                        <a:rPr lang="hr-HR" sz="1600" dirty="0">
                          <a:effectLst/>
                        </a:rPr>
                        <a:t> </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rgbClr val="FF7C80"/>
                    </a:solidFill>
                  </a:tcPr>
                </a:tc>
                <a:tc>
                  <a:txBody>
                    <a:bodyPr/>
                    <a:lstStyle/>
                    <a:p>
                      <a:pPr>
                        <a:lnSpc>
                          <a:spcPct val="107000"/>
                        </a:lnSpc>
                        <a:spcAft>
                          <a:spcPts val="0"/>
                        </a:spcAft>
                      </a:pPr>
                      <a:br>
                        <a:rPr lang="hr-HR" sz="800" dirty="0">
                          <a:effectLst/>
                        </a:rPr>
                      </a:br>
                      <a:r>
                        <a:rPr lang="hr-HR" sz="1600" dirty="0">
                          <a:effectLst/>
                        </a:rPr>
                        <a:t>1</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rgbClr val="FF7C80"/>
                    </a:solidFill>
                  </a:tcPr>
                </a:tc>
                <a:tc>
                  <a:txBody>
                    <a:bodyPr/>
                    <a:lstStyle/>
                    <a:p>
                      <a:pPr>
                        <a:lnSpc>
                          <a:spcPct val="107000"/>
                        </a:lnSpc>
                        <a:spcAft>
                          <a:spcPts val="0"/>
                        </a:spcAft>
                      </a:pPr>
                      <a:r>
                        <a:rPr lang="hr-HR" sz="1600" dirty="0">
                          <a:effectLst/>
                        </a:rPr>
                        <a:t>2</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rgbClr val="FF7C80"/>
                    </a:solidFill>
                  </a:tcPr>
                </a:tc>
                <a:tc>
                  <a:txBody>
                    <a:bodyPr/>
                    <a:lstStyle/>
                    <a:p>
                      <a:pPr>
                        <a:lnSpc>
                          <a:spcPct val="107000"/>
                        </a:lnSpc>
                        <a:spcAft>
                          <a:spcPts val="0"/>
                        </a:spcAft>
                      </a:pPr>
                      <a:r>
                        <a:rPr lang="hr-HR" sz="1600" dirty="0">
                          <a:effectLst/>
                        </a:rPr>
                        <a:t>3</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rgbClr val="FF7C80"/>
                    </a:solidFill>
                  </a:tcPr>
                </a:tc>
                <a:tc>
                  <a:txBody>
                    <a:bodyPr/>
                    <a:lstStyle/>
                    <a:p>
                      <a:pPr>
                        <a:lnSpc>
                          <a:spcPct val="107000"/>
                        </a:lnSpc>
                        <a:spcAft>
                          <a:spcPts val="0"/>
                        </a:spcAft>
                      </a:pPr>
                      <a:r>
                        <a:rPr lang="hr-HR" sz="1600" dirty="0">
                          <a:effectLst/>
                        </a:rPr>
                        <a:t>4</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rgbClr val="FF7C80"/>
                    </a:solidFill>
                  </a:tcPr>
                </a:tc>
                <a:tc>
                  <a:txBody>
                    <a:bodyPr/>
                    <a:lstStyle/>
                    <a:p>
                      <a:pPr>
                        <a:lnSpc>
                          <a:spcPct val="107000"/>
                        </a:lnSpc>
                        <a:spcAft>
                          <a:spcPts val="0"/>
                        </a:spcAft>
                      </a:pPr>
                      <a:r>
                        <a:rPr lang="hr-HR" sz="1600" dirty="0">
                          <a:effectLst/>
                        </a:rPr>
                        <a:t>5</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rgbClr val="FF7C80"/>
                    </a:solidFill>
                  </a:tcPr>
                </a:tc>
                <a:extLst>
                  <a:ext uri="{0D108BD9-81ED-4DB2-BD59-A6C34878D82A}">
                    <a16:rowId xmlns:a16="http://schemas.microsoft.com/office/drawing/2014/main" val="1910471084"/>
                  </a:ext>
                </a:extLst>
              </a:tr>
              <a:tr h="969663">
                <a:tc>
                  <a:txBody>
                    <a:bodyPr/>
                    <a:lstStyle/>
                    <a:p>
                      <a:pPr algn="ctr">
                        <a:lnSpc>
                          <a:spcPct val="107000"/>
                        </a:lnSpc>
                        <a:spcAft>
                          <a:spcPts val="0"/>
                        </a:spcAft>
                      </a:pPr>
                      <a:r>
                        <a:rPr lang="hr-HR" sz="1600" dirty="0">
                          <a:effectLst/>
                        </a:rPr>
                        <a:t> </a:t>
                      </a:r>
                      <a:endParaRPr lang="hr-HR" sz="800" dirty="0">
                        <a:effectLst/>
                      </a:endParaRPr>
                    </a:p>
                    <a:p>
                      <a:pPr algn="ctr">
                        <a:lnSpc>
                          <a:spcPct val="107000"/>
                        </a:lnSpc>
                        <a:spcAft>
                          <a:spcPts val="0"/>
                        </a:spcAft>
                      </a:pPr>
                      <a:r>
                        <a:rPr lang="hr-HR" sz="1600" dirty="0">
                          <a:effectLst/>
                        </a:rPr>
                        <a:t>1</a:t>
                      </a:r>
                      <a:endParaRPr lang="hr-HR" sz="800" dirty="0">
                        <a:effectLst/>
                      </a:endParaRPr>
                    </a:p>
                    <a:p>
                      <a:pPr algn="ctr">
                        <a:lnSpc>
                          <a:spcPct val="107000"/>
                        </a:lnSpc>
                        <a:spcAft>
                          <a:spcPts val="0"/>
                        </a:spcAft>
                      </a:pPr>
                      <a:r>
                        <a:rPr lang="hr-HR" sz="1600" dirty="0">
                          <a:effectLst/>
                        </a:rPr>
                        <a:t> </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rgbClr val="FF7C80"/>
                    </a:solidFill>
                  </a:tcPr>
                </a:tc>
                <a:tc>
                  <a:txBody>
                    <a:bodyPr/>
                    <a:lstStyle/>
                    <a:p>
                      <a:pPr>
                        <a:lnSpc>
                          <a:spcPct val="107000"/>
                        </a:lnSpc>
                        <a:spcAft>
                          <a:spcPts val="0"/>
                        </a:spcAft>
                      </a:pPr>
                      <a:r>
                        <a:rPr lang="hr-HR" sz="1600" dirty="0">
                          <a:effectLst/>
                        </a:rPr>
                        <a:t>D</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tc>
                  <a:txBody>
                    <a:bodyPr/>
                    <a:lstStyle/>
                    <a:p>
                      <a:pPr>
                        <a:lnSpc>
                          <a:spcPct val="107000"/>
                        </a:lnSpc>
                        <a:spcAft>
                          <a:spcPts val="0"/>
                        </a:spcAft>
                      </a:pPr>
                      <a:r>
                        <a:rPr lang="hr-HR" sz="1600" dirty="0">
                          <a:effectLst/>
                        </a:rPr>
                        <a:t>B</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tc>
                  <a:txBody>
                    <a:bodyPr/>
                    <a:lstStyle/>
                    <a:p>
                      <a:pPr>
                        <a:lnSpc>
                          <a:spcPct val="107000"/>
                        </a:lnSpc>
                        <a:spcAft>
                          <a:spcPts val="0"/>
                        </a:spcAft>
                      </a:pPr>
                      <a:r>
                        <a:rPr lang="hr-HR" sz="1600">
                          <a:effectLst/>
                        </a:rPr>
                        <a:t>E</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tc>
                  <a:txBody>
                    <a:bodyPr/>
                    <a:lstStyle/>
                    <a:p>
                      <a:pPr>
                        <a:lnSpc>
                          <a:spcPct val="107000"/>
                        </a:lnSpc>
                        <a:spcAft>
                          <a:spcPts val="0"/>
                        </a:spcAft>
                      </a:pPr>
                      <a:r>
                        <a:rPr lang="hr-HR" sz="1600">
                          <a:effectLst/>
                        </a:rPr>
                        <a:t>A</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tc>
                  <a:txBody>
                    <a:bodyPr/>
                    <a:lstStyle/>
                    <a:p>
                      <a:pPr>
                        <a:lnSpc>
                          <a:spcPct val="107000"/>
                        </a:lnSpc>
                        <a:spcAft>
                          <a:spcPts val="0"/>
                        </a:spcAft>
                      </a:pPr>
                      <a:r>
                        <a:rPr lang="hr-HR" sz="1600">
                          <a:effectLst/>
                        </a:rPr>
                        <a:t>C</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extLst>
                  <a:ext uri="{0D108BD9-81ED-4DB2-BD59-A6C34878D82A}">
                    <a16:rowId xmlns:a16="http://schemas.microsoft.com/office/drawing/2014/main" val="1325379758"/>
                  </a:ext>
                </a:extLst>
              </a:tr>
              <a:tr h="736115">
                <a:tc>
                  <a:txBody>
                    <a:bodyPr/>
                    <a:lstStyle/>
                    <a:p>
                      <a:pPr algn="ctr">
                        <a:lnSpc>
                          <a:spcPct val="107000"/>
                        </a:lnSpc>
                        <a:spcAft>
                          <a:spcPts val="0"/>
                        </a:spcAft>
                      </a:pPr>
                      <a:r>
                        <a:rPr lang="hr-HR" sz="1600" dirty="0">
                          <a:effectLst/>
                        </a:rPr>
                        <a:t>2</a:t>
                      </a:r>
                      <a:endParaRPr lang="hr-HR" sz="800" dirty="0">
                        <a:effectLst/>
                      </a:endParaRPr>
                    </a:p>
                    <a:p>
                      <a:pPr algn="ctr">
                        <a:lnSpc>
                          <a:spcPct val="107000"/>
                        </a:lnSpc>
                        <a:spcAft>
                          <a:spcPts val="0"/>
                        </a:spcAft>
                      </a:pPr>
                      <a:r>
                        <a:rPr lang="hr-HR" sz="1600" dirty="0">
                          <a:effectLst/>
                        </a:rPr>
                        <a:t> </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rgbClr val="FF7C80"/>
                    </a:solidFill>
                  </a:tcPr>
                </a:tc>
                <a:tc>
                  <a:txBody>
                    <a:bodyPr/>
                    <a:lstStyle/>
                    <a:p>
                      <a:pPr>
                        <a:lnSpc>
                          <a:spcPct val="107000"/>
                        </a:lnSpc>
                        <a:spcAft>
                          <a:spcPts val="0"/>
                        </a:spcAft>
                      </a:pPr>
                      <a:r>
                        <a:rPr lang="hr-HR" sz="1600">
                          <a:effectLst/>
                        </a:rPr>
                        <a:t>K</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tc>
                  <a:txBody>
                    <a:bodyPr/>
                    <a:lstStyle/>
                    <a:p>
                      <a:pPr>
                        <a:lnSpc>
                          <a:spcPct val="107000"/>
                        </a:lnSpc>
                        <a:spcAft>
                          <a:spcPts val="0"/>
                        </a:spcAft>
                      </a:pPr>
                      <a:r>
                        <a:rPr lang="hr-HR" sz="1600">
                          <a:effectLst/>
                        </a:rPr>
                        <a:t>G</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tc>
                  <a:txBody>
                    <a:bodyPr/>
                    <a:lstStyle/>
                    <a:p>
                      <a:pPr>
                        <a:lnSpc>
                          <a:spcPct val="107000"/>
                        </a:lnSpc>
                        <a:spcAft>
                          <a:spcPts val="0"/>
                        </a:spcAft>
                      </a:pPr>
                      <a:r>
                        <a:rPr lang="hr-HR" sz="1600" dirty="0">
                          <a:effectLst/>
                        </a:rPr>
                        <a:t>F</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tc>
                  <a:txBody>
                    <a:bodyPr/>
                    <a:lstStyle/>
                    <a:p>
                      <a:pPr>
                        <a:lnSpc>
                          <a:spcPct val="107000"/>
                        </a:lnSpc>
                        <a:spcAft>
                          <a:spcPts val="0"/>
                        </a:spcAft>
                      </a:pPr>
                      <a:r>
                        <a:rPr lang="hr-HR" sz="1600" dirty="0">
                          <a:effectLst/>
                        </a:rPr>
                        <a:t>I</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tc>
                  <a:txBody>
                    <a:bodyPr/>
                    <a:lstStyle/>
                    <a:p>
                      <a:pPr>
                        <a:lnSpc>
                          <a:spcPct val="107000"/>
                        </a:lnSpc>
                        <a:spcAft>
                          <a:spcPts val="0"/>
                        </a:spcAft>
                      </a:pPr>
                      <a:r>
                        <a:rPr lang="hr-HR" sz="1600">
                          <a:effectLst/>
                        </a:rPr>
                        <a:t>K</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extLst>
                  <a:ext uri="{0D108BD9-81ED-4DB2-BD59-A6C34878D82A}">
                    <a16:rowId xmlns:a16="http://schemas.microsoft.com/office/drawing/2014/main" val="131327730"/>
                  </a:ext>
                </a:extLst>
              </a:tr>
              <a:tr h="969663">
                <a:tc>
                  <a:txBody>
                    <a:bodyPr/>
                    <a:lstStyle/>
                    <a:p>
                      <a:pPr algn="ctr">
                        <a:lnSpc>
                          <a:spcPct val="107000"/>
                        </a:lnSpc>
                        <a:spcAft>
                          <a:spcPts val="0"/>
                        </a:spcAft>
                      </a:pPr>
                      <a:r>
                        <a:rPr lang="hr-HR" sz="1600" dirty="0">
                          <a:effectLst/>
                        </a:rPr>
                        <a:t> </a:t>
                      </a:r>
                      <a:endParaRPr lang="hr-HR" sz="800" dirty="0">
                        <a:effectLst/>
                      </a:endParaRPr>
                    </a:p>
                    <a:p>
                      <a:pPr algn="ctr">
                        <a:lnSpc>
                          <a:spcPct val="107000"/>
                        </a:lnSpc>
                        <a:spcAft>
                          <a:spcPts val="0"/>
                        </a:spcAft>
                      </a:pPr>
                      <a:r>
                        <a:rPr lang="hr-HR" sz="1600" dirty="0">
                          <a:effectLst/>
                        </a:rPr>
                        <a:t>3</a:t>
                      </a:r>
                      <a:endParaRPr lang="hr-HR" sz="800" dirty="0">
                        <a:effectLst/>
                      </a:endParaRPr>
                    </a:p>
                    <a:p>
                      <a:pPr algn="ctr">
                        <a:lnSpc>
                          <a:spcPct val="107000"/>
                        </a:lnSpc>
                        <a:spcAft>
                          <a:spcPts val="0"/>
                        </a:spcAft>
                      </a:pPr>
                      <a:r>
                        <a:rPr lang="hr-HR" sz="1600" dirty="0">
                          <a:effectLst/>
                        </a:rPr>
                        <a:t> </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rgbClr val="FF7C80"/>
                    </a:solidFill>
                  </a:tcPr>
                </a:tc>
                <a:tc>
                  <a:txBody>
                    <a:bodyPr/>
                    <a:lstStyle/>
                    <a:p>
                      <a:pPr>
                        <a:lnSpc>
                          <a:spcPct val="107000"/>
                        </a:lnSpc>
                        <a:spcAft>
                          <a:spcPts val="0"/>
                        </a:spcAft>
                      </a:pPr>
                      <a:r>
                        <a:rPr lang="hr-HR" sz="1600" dirty="0">
                          <a:effectLst/>
                        </a:rPr>
                        <a:t>L</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tc>
                  <a:txBody>
                    <a:bodyPr/>
                    <a:lstStyle/>
                    <a:p>
                      <a:pPr>
                        <a:lnSpc>
                          <a:spcPct val="107000"/>
                        </a:lnSpc>
                        <a:spcAft>
                          <a:spcPts val="0"/>
                        </a:spcAft>
                      </a:pPr>
                      <a:r>
                        <a:rPr lang="hr-HR" sz="1600">
                          <a:effectLst/>
                        </a:rPr>
                        <a:t>P</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tc>
                  <a:txBody>
                    <a:bodyPr/>
                    <a:lstStyle/>
                    <a:p>
                      <a:pPr>
                        <a:lnSpc>
                          <a:spcPct val="107000"/>
                        </a:lnSpc>
                        <a:spcAft>
                          <a:spcPts val="0"/>
                        </a:spcAft>
                      </a:pPr>
                      <a:r>
                        <a:rPr lang="hr-HR" sz="1600">
                          <a:effectLst/>
                        </a:rPr>
                        <a:t>N</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tc>
                  <a:txBody>
                    <a:bodyPr/>
                    <a:lstStyle/>
                    <a:p>
                      <a:pPr>
                        <a:lnSpc>
                          <a:spcPct val="107000"/>
                        </a:lnSpc>
                        <a:spcAft>
                          <a:spcPts val="0"/>
                        </a:spcAft>
                      </a:pPr>
                      <a:r>
                        <a:rPr lang="hr-HR" sz="1600" dirty="0">
                          <a:effectLst/>
                        </a:rPr>
                        <a:t>O</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tc>
                  <a:txBody>
                    <a:bodyPr/>
                    <a:lstStyle/>
                    <a:p>
                      <a:pPr>
                        <a:lnSpc>
                          <a:spcPct val="107000"/>
                        </a:lnSpc>
                        <a:spcAft>
                          <a:spcPts val="0"/>
                        </a:spcAft>
                      </a:pPr>
                      <a:r>
                        <a:rPr lang="hr-HR" sz="1600" dirty="0">
                          <a:effectLst/>
                        </a:rPr>
                        <a:t>M</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extLst>
                  <a:ext uri="{0D108BD9-81ED-4DB2-BD59-A6C34878D82A}">
                    <a16:rowId xmlns:a16="http://schemas.microsoft.com/office/drawing/2014/main" val="3574288727"/>
                  </a:ext>
                </a:extLst>
              </a:tr>
              <a:tr h="969663">
                <a:tc>
                  <a:txBody>
                    <a:bodyPr/>
                    <a:lstStyle/>
                    <a:p>
                      <a:pPr algn="ctr">
                        <a:lnSpc>
                          <a:spcPct val="107000"/>
                        </a:lnSpc>
                        <a:spcAft>
                          <a:spcPts val="0"/>
                        </a:spcAft>
                      </a:pPr>
                      <a:r>
                        <a:rPr lang="hr-HR" sz="1600" dirty="0">
                          <a:effectLst/>
                        </a:rPr>
                        <a:t> </a:t>
                      </a:r>
                      <a:endParaRPr lang="hr-HR" sz="800" dirty="0">
                        <a:effectLst/>
                      </a:endParaRPr>
                    </a:p>
                    <a:p>
                      <a:pPr algn="ctr">
                        <a:lnSpc>
                          <a:spcPct val="107000"/>
                        </a:lnSpc>
                        <a:spcAft>
                          <a:spcPts val="0"/>
                        </a:spcAft>
                      </a:pPr>
                      <a:r>
                        <a:rPr lang="hr-HR" sz="1600" dirty="0">
                          <a:effectLst/>
                        </a:rPr>
                        <a:t>4</a:t>
                      </a:r>
                      <a:endParaRPr lang="hr-HR" sz="800" dirty="0">
                        <a:effectLst/>
                      </a:endParaRPr>
                    </a:p>
                    <a:p>
                      <a:pPr algn="ctr">
                        <a:lnSpc>
                          <a:spcPct val="107000"/>
                        </a:lnSpc>
                        <a:spcAft>
                          <a:spcPts val="0"/>
                        </a:spcAft>
                      </a:pPr>
                      <a:r>
                        <a:rPr lang="hr-HR" sz="1600" dirty="0">
                          <a:effectLst/>
                        </a:rPr>
                        <a:t> </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rgbClr val="FF7C80"/>
                    </a:solidFill>
                  </a:tcPr>
                </a:tc>
                <a:tc>
                  <a:txBody>
                    <a:bodyPr/>
                    <a:lstStyle/>
                    <a:p>
                      <a:pPr>
                        <a:lnSpc>
                          <a:spcPct val="107000"/>
                        </a:lnSpc>
                        <a:spcAft>
                          <a:spcPts val="0"/>
                        </a:spcAft>
                      </a:pPr>
                      <a:r>
                        <a:rPr lang="hr-HR" sz="1600">
                          <a:effectLst/>
                        </a:rPr>
                        <a:t>T</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tc>
                  <a:txBody>
                    <a:bodyPr/>
                    <a:lstStyle/>
                    <a:p>
                      <a:pPr>
                        <a:lnSpc>
                          <a:spcPct val="107000"/>
                        </a:lnSpc>
                        <a:spcAft>
                          <a:spcPts val="0"/>
                        </a:spcAft>
                      </a:pPr>
                      <a:r>
                        <a:rPr lang="hr-HR" sz="1600">
                          <a:effectLst/>
                        </a:rPr>
                        <a:t>R</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tc>
                  <a:txBody>
                    <a:bodyPr/>
                    <a:lstStyle/>
                    <a:p>
                      <a:pPr>
                        <a:lnSpc>
                          <a:spcPct val="107000"/>
                        </a:lnSpc>
                        <a:spcAft>
                          <a:spcPts val="0"/>
                        </a:spcAft>
                      </a:pPr>
                      <a:r>
                        <a:rPr lang="hr-HR" sz="1600">
                          <a:effectLst/>
                        </a:rPr>
                        <a:t>U</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tc>
                  <a:txBody>
                    <a:bodyPr/>
                    <a:lstStyle/>
                    <a:p>
                      <a:pPr>
                        <a:lnSpc>
                          <a:spcPct val="107000"/>
                        </a:lnSpc>
                        <a:spcAft>
                          <a:spcPts val="0"/>
                        </a:spcAft>
                      </a:pPr>
                      <a:r>
                        <a:rPr lang="hr-HR" sz="1600">
                          <a:effectLst/>
                        </a:rPr>
                        <a:t>J</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tc>
                  <a:txBody>
                    <a:bodyPr/>
                    <a:lstStyle/>
                    <a:p>
                      <a:pPr>
                        <a:lnSpc>
                          <a:spcPct val="107000"/>
                        </a:lnSpc>
                        <a:spcAft>
                          <a:spcPts val="0"/>
                        </a:spcAft>
                      </a:pPr>
                      <a:r>
                        <a:rPr lang="hr-HR" sz="1600" dirty="0">
                          <a:effectLst/>
                        </a:rPr>
                        <a:t>S</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extLst>
                  <a:ext uri="{0D108BD9-81ED-4DB2-BD59-A6C34878D82A}">
                    <a16:rowId xmlns:a16="http://schemas.microsoft.com/office/drawing/2014/main" val="2144275458"/>
                  </a:ext>
                </a:extLst>
              </a:tr>
              <a:tr h="969663">
                <a:tc>
                  <a:txBody>
                    <a:bodyPr/>
                    <a:lstStyle/>
                    <a:p>
                      <a:pPr algn="ctr">
                        <a:lnSpc>
                          <a:spcPct val="107000"/>
                        </a:lnSpc>
                        <a:spcAft>
                          <a:spcPts val="0"/>
                        </a:spcAft>
                      </a:pPr>
                      <a:r>
                        <a:rPr lang="hr-HR" sz="1600" dirty="0">
                          <a:effectLst/>
                        </a:rPr>
                        <a:t>5</a:t>
                      </a:r>
                      <a:endParaRPr lang="hr-HR" sz="800" dirty="0">
                        <a:effectLst/>
                      </a:endParaRPr>
                    </a:p>
                    <a:p>
                      <a:pPr algn="ctr">
                        <a:lnSpc>
                          <a:spcPct val="107000"/>
                        </a:lnSpc>
                        <a:spcAft>
                          <a:spcPts val="0"/>
                        </a:spcAft>
                      </a:pPr>
                      <a:r>
                        <a:rPr lang="hr-HR" sz="1600" dirty="0">
                          <a:effectLst/>
                        </a:rPr>
                        <a:t> </a:t>
                      </a:r>
                      <a:endParaRPr lang="hr-HR" sz="800" dirty="0">
                        <a:effectLst/>
                      </a:endParaRPr>
                    </a:p>
                    <a:p>
                      <a:pPr algn="ctr">
                        <a:lnSpc>
                          <a:spcPct val="107000"/>
                        </a:lnSpc>
                        <a:spcAft>
                          <a:spcPts val="0"/>
                        </a:spcAft>
                      </a:pPr>
                      <a:r>
                        <a:rPr lang="hr-HR" sz="1600" dirty="0">
                          <a:effectLst/>
                        </a:rPr>
                        <a:t> </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rgbClr val="FF7C80"/>
                    </a:solidFill>
                  </a:tcPr>
                </a:tc>
                <a:tc>
                  <a:txBody>
                    <a:bodyPr/>
                    <a:lstStyle/>
                    <a:p>
                      <a:pPr>
                        <a:lnSpc>
                          <a:spcPct val="107000"/>
                        </a:lnSpc>
                        <a:spcAft>
                          <a:spcPts val="0"/>
                        </a:spcAft>
                      </a:pPr>
                      <a:r>
                        <a:rPr lang="hr-HR" sz="1600">
                          <a:effectLst/>
                        </a:rPr>
                        <a:t>Ž</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tc>
                  <a:txBody>
                    <a:bodyPr/>
                    <a:lstStyle/>
                    <a:p>
                      <a:pPr>
                        <a:lnSpc>
                          <a:spcPct val="107000"/>
                        </a:lnSpc>
                        <a:spcAft>
                          <a:spcPts val="0"/>
                        </a:spcAft>
                      </a:pPr>
                      <a:r>
                        <a:rPr lang="hr-HR" sz="1600">
                          <a:effectLst/>
                        </a:rPr>
                        <a:t>Z</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tc>
                  <a:txBody>
                    <a:bodyPr/>
                    <a:lstStyle/>
                    <a:p>
                      <a:pPr>
                        <a:lnSpc>
                          <a:spcPct val="107000"/>
                        </a:lnSpc>
                        <a:spcAft>
                          <a:spcPts val="0"/>
                        </a:spcAft>
                      </a:pPr>
                      <a:r>
                        <a:rPr lang="hr-HR" sz="1600">
                          <a:effectLst/>
                        </a:rPr>
                        <a:t>H</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tc>
                  <a:txBody>
                    <a:bodyPr/>
                    <a:lstStyle/>
                    <a:p>
                      <a:pPr>
                        <a:lnSpc>
                          <a:spcPct val="107000"/>
                        </a:lnSpc>
                        <a:spcAft>
                          <a:spcPts val="0"/>
                        </a:spcAft>
                      </a:pPr>
                      <a:r>
                        <a:rPr lang="hr-HR" sz="1600">
                          <a:effectLst/>
                        </a:rPr>
                        <a:t>V</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tc>
                  <a:txBody>
                    <a:bodyPr/>
                    <a:lstStyle/>
                    <a:p>
                      <a:pPr>
                        <a:lnSpc>
                          <a:spcPct val="107000"/>
                        </a:lnSpc>
                        <a:spcAft>
                          <a:spcPts val="0"/>
                        </a:spcAft>
                      </a:pPr>
                      <a:r>
                        <a:rPr lang="hr-HR" sz="1600" dirty="0">
                          <a:effectLst/>
                        </a:rPr>
                        <a:t>Č</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09" marR="48709" marT="0" marB="0" anchor="ctr">
                    <a:solidFill>
                      <a:schemeClr val="bg1">
                        <a:lumMod val="85000"/>
                      </a:schemeClr>
                    </a:solidFill>
                  </a:tcPr>
                </a:tc>
                <a:extLst>
                  <a:ext uri="{0D108BD9-81ED-4DB2-BD59-A6C34878D82A}">
                    <a16:rowId xmlns:a16="http://schemas.microsoft.com/office/drawing/2014/main" val="3649949087"/>
                  </a:ext>
                </a:extLst>
              </a:tr>
            </a:tbl>
          </a:graphicData>
        </a:graphic>
      </p:graphicFrame>
      <p:sp>
        <p:nvSpPr>
          <p:cNvPr id="5" name="Strelica: desno 4">
            <a:extLst>
              <a:ext uri="{FF2B5EF4-FFF2-40B4-BE49-F238E27FC236}">
                <a16:creationId xmlns:a16="http://schemas.microsoft.com/office/drawing/2014/main" id="{E9BC00A7-3A68-4CE0-BFF2-723470BD9217}"/>
              </a:ext>
            </a:extLst>
          </p:cNvPr>
          <p:cNvSpPr/>
          <p:nvPr/>
        </p:nvSpPr>
        <p:spPr>
          <a:xfrm>
            <a:off x="5198961" y="1579563"/>
            <a:ext cx="334962" cy="222250"/>
          </a:xfrm>
          <a:prstGeom prst="rightArrow">
            <a:avLst>
              <a:gd name="adj1" fmla="val 50000"/>
              <a:gd name="adj2" fmla="val 6210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r-HR"/>
          </a:p>
        </p:txBody>
      </p:sp>
      <p:sp>
        <p:nvSpPr>
          <p:cNvPr id="6" name="Strelica: prema dolje 5">
            <a:extLst>
              <a:ext uri="{FF2B5EF4-FFF2-40B4-BE49-F238E27FC236}">
                <a16:creationId xmlns:a16="http://schemas.microsoft.com/office/drawing/2014/main" id="{A7D28201-F373-43A0-893F-24B96463AA03}"/>
              </a:ext>
            </a:extLst>
          </p:cNvPr>
          <p:cNvSpPr/>
          <p:nvPr/>
        </p:nvSpPr>
        <p:spPr>
          <a:xfrm>
            <a:off x="5696472" y="1303338"/>
            <a:ext cx="173037" cy="387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r-HR"/>
          </a:p>
        </p:txBody>
      </p:sp>
    </p:spTree>
    <p:extLst>
      <p:ext uri="{BB962C8B-B14F-4D97-AF65-F5344CB8AC3E}">
        <p14:creationId xmlns:p14="http://schemas.microsoft.com/office/powerpoint/2010/main" val="3459505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17CEDE4E-C8EE-877D-3B64-D0E69FBAB1CC}"/>
              </a:ext>
            </a:extLst>
          </p:cNvPr>
          <p:cNvSpPr>
            <a:spLocks noGrp="1"/>
          </p:cNvSpPr>
          <p:nvPr>
            <p:ph type="title"/>
          </p:nvPr>
        </p:nvSpPr>
        <p:spPr>
          <a:xfrm>
            <a:off x="838200" y="643467"/>
            <a:ext cx="2951205" cy="5571066"/>
          </a:xfrm>
        </p:spPr>
        <p:txBody>
          <a:bodyPr>
            <a:normAutofit/>
          </a:bodyPr>
          <a:lstStyle/>
          <a:p>
            <a:r>
              <a:rPr lang="en-US">
                <a:solidFill>
                  <a:srgbClr val="FFFFFF"/>
                </a:solidFill>
                <a:cs typeface="Calibri Light"/>
              </a:rPr>
              <a:t>TREĆA RADIONICA: ČESTITAMO, POGREŠKA JE </a:t>
            </a:r>
          </a:p>
        </p:txBody>
      </p:sp>
      <p:pic>
        <p:nvPicPr>
          <p:cNvPr id="4" name="Slika 3">
            <a:extLst>
              <a:ext uri="{FF2B5EF4-FFF2-40B4-BE49-F238E27FC236}">
                <a16:creationId xmlns:a16="http://schemas.microsoft.com/office/drawing/2014/main" id="{EE0B19DE-BE5D-4132-BC72-D83FCE388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Content Placeholder 4">
            <a:extLst>
              <a:ext uri="{FF2B5EF4-FFF2-40B4-BE49-F238E27FC236}">
                <a16:creationId xmlns:a16="http://schemas.microsoft.com/office/drawing/2014/main" id="{66C1744A-8CCB-2671-0A0D-F707938AEA3B}"/>
              </a:ext>
            </a:extLst>
          </p:cNvPr>
          <p:cNvGraphicFramePr>
            <a:graphicFrameLocks noGrp="1"/>
          </p:cNvGraphicFramePr>
          <p:nvPr>
            <p:ph idx="1"/>
            <p:extLst>
              <p:ext uri="{D42A27DB-BD31-4B8C-83A1-F6EECF244321}">
                <p14:modId xmlns:p14="http://schemas.microsoft.com/office/powerpoint/2010/main" val="2303903738"/>
              </p:ext>
            </p:extLst>
          </p:nvPr>
        </p:nvGraphicFramePr>
        <p:xfrm>
          <a:off x="0" y="1717253"/>
          <a:ext cx="12192000" cy="5140747"/>
        </p:xfrm>
        <a:graphic>
          <a:graphicData uri="http://schemas.openxmlformats.org/drawingml/2006/table">
            <a:tbl>
              <a:tblPr firstRow="1" firstCol="1" bandRow="1">
                <a:tableStyleId>{5C22544A-7EE6-4342-B048-85BDC9FD1C3A}</a:tableStyleId>
              </a:tblPr>
              <a:tblGrid>
                <a:gridCol w="2663858">
                  <a:extLst>
                    <a:ext uri="{9D8B030D-6E8A-4147-A177-3AD203B41FA5}">
                      <a16:colId xmlns:a16="http://schemas.microsoft.com/office/drawing/2014/main" val="1698266237"/>
                    </a:ext>
                  </a:extLst>
                </a:gridCol>
                <a:gridCol w="9528142">
                  <a:extLst>
                    <a:ext uri="{9D8B030D-6E8A-4147-A177-3AD203B41FA5}">
                      <a16:colId xmlns:a16="http://schemas.microsoft.com/office/drawing/2014/main" val="3974181324"/>
                    </a:ext>
                  </a:extLst>
                </a:gridCol>
              </a:tblGrid>
              <a:tr h="769280">
                <a:tc>
                  <a:txBody>
                    <a:bodyPr/>
                    <a:lstStyle/>
                    <a:p>
                      <a:r>
                        <a:rPr lang="en-US" sz="1500" b="1" dirty="0">
                          <a:solidFill>
                            <a:schemeClr val="tx1"/>
                          </a:solidFill>
                          <a:effectLst/>
                        </a:rPr>
                        <a:t>RASPRAVA</a:t>
                      </a:r>
                      <a:endParaRPr lang="en-US" sz="1900" b="1" dirty="0">
                        <a:solidFill>
                          <a:schemeClr val="tx1"/>
                        </a:solidFill>
                        <a:effectLst/>
                      </a:endParaRPr>
                    </a:p>
                  </a:txBody>
                  <a:tcPr marL="71844" marR="71844" marT="0" marB="0">
                    <a:solidFill>
                      <a:srgbClr val="FF7C80"/>
                    </a:solidFill>
                  </a:tcPr>
                </a:tc>
                <a:tc>
                  <a:txBody>
                    <a:bodyPr/>
                    <a:lstStyle/>
                    <a:p>
                      <a:r>
                        <a:rPr lang="en-US" sz="1500" b="0" dirty="0">
                          <a:solidFill>
                            <a:schemeClr val="tx1"/>
                          </a:solidFill>
                          <a:effectLst/>
                        </a:rPr>
                        <a:t>ZAŠTO JE EDISON INSPIRIRAO ANU? PO ČEMU SE MOŽE ZAKLJUČITI DA JE IMAO RASTUĆI MENTALNI SKLOP?</a:t>
                      </a:r>
                      <a:endParaRPr lang="en-US" sz="1900" b="0" dirty="0">
                        <a:solidFill>
                          <a:schemeClr val="tx1"/>
                        </a:solidFill>
                        <a:effectLst/>
                      </a:endParaRPr>
                    </a:p>
                  </a:txBody>
                  <a:tcPr marL="71844" marR="71844" marT="0" marB="0">
                    <a:solidFill>
                      <a:schemeClr val="bg1">
                        <a:lumMod val="85000"/>
                      </a:schemeClr>
                    </a:solidFill>
                  </a:tcPr>
                </a:tc>
                <a:extLst>
                  <a:ext uri="{0D108BD9-81ED-4DB2-BD59-A6C34878D82A}">
                    <a16:rowId xmlns:a16="http://schemas.microsoft.com/office/drawing/2014/main" val="3406667877"/>
                  </a:ext>
                </a:extLst>
              </a:tr>
              <a:tr h="4371467">
                <a:tc>
                  <a:txBody>
                    <a:bodyPr/>
                    <a:lstStyle/>
                    <a:p>
                      <a:r>
                        <a:rPr lang="en-US" sz="1500" b="1" dirty="0">
                          <a:solidFill>
                            <a:schemeClr val="tx1"/>
                          </a:solidFill>
                          <a:effectLst/>
                        </a:rPr>
                        <a:t>TREĆA AKTIVNOST: VIŠE, VIŠE, NAJVIŠE</a:t>
                      </a:r>
                      <a:endParaRPr lang="en-US" sz="1900" b="1" dirty="0">
                        <a:solidFill>
                          <a:schemeClr val="tx1"/>
                        </a:solidFill>
                        <a:effectLst/>
                      </a:endParaRPr>
                    </a:p>
                    <a:p>
                      <a:endParaRPr lang="en-US" sz="1900" b="1" dirty="0">
                        <a:solidFill>
                          <a:schemeClr val="tx1"/>
                        </a:solidFill>
                        <a:effectLst/>
                      </a:endParaRPr>
                    </a:p>
                  </a:txBody>
                  <a:tcPr marL="71844" marR="71844" marT="0" marB="0">
                    <a:solidFill>
                      <a:srgbClr val="FF7C80"/>
                    </a:solidFill>
                  </a:tcPr>
                </a:tc>
                <a:tc>
                  <a:txBody>
                    <a:bodyPr/>
                    <a:lstStyle/>
                    <a:p>
                      <a:r>
                        <a:rPr lang="en-US" sz="1500" dirty="0">
                          <a:solidFill>
                            <a:schemeClr val="tx1"/>
                          </a:solidFill>
                          <a:effectLst/>
                        </a:rPr>
                        <a:t>UČENICI SE PODIJELE U TIMOVE </a:t>
                      </a:r>
                      <a:r>
                        <a:rPr lang="hr-HR" sz="1500" dirty="0">
                          <a:solidFill>
                            <a:schemeClr val="tx1"/>
                          </a:solidFill>
                          <a:effectLst/>
                        </a:rPr>
                        <a:t>OD</a:t>
                      </a:r>
                      <a:r>
                        <a:rPr lang="en-US" sz="1500" dirty="0">
                          <a:solidFill>
                            <a:schemeClr val="tx1"/>
                          </a:solidFill>
                          <a:effectLst/>
                        </a:rPr>
                        <a:t> TRI UČENIKA. SVAKI TIM DOBIVA ODREĐENI RAZLIČITI  BROJ ČAČKALICA/ŠTAPIĆA I PLASTELINA. ZADATAK JE TIMA SAGRADITI NAJVIŠI MOGUĆI TORANJ OD DOBIVENOG MATERIJALA. </a:t>
                      </a:r>
                      <a:endParaRPr lang="en-US" sz="1900" dirty="0">
                        <a:solidFill>
                          <a:schemeClr val="tx1"/>
                        </a:solidFill>
                        <a:effectLst/>
                      </a:endParaRPr>
                    </a:p>
                    <a:p>
                      <a:endParaRPr lang="en-US" sz="1900" dirty="0">
                        <a:solidFill>
                          <a:schemeClr val="tx1"/>
                        </a:solidFill>
                        <a:effectLst/>
                      </a:endParaRPr>
                    </a:p>
                    <a:p>
                      <a:r>
                        <a:rPr lang="en-US" sz="1500" dirty="0">
                          <a:solidFill>
                            <a:schemeClr val="tx1"/>
                          </a:solidFill>
                          <a:effectLst/>
                        </a:rPr>
                        <a:t> PRITOM KORISTE DE BONO TEHNIKU ŠEŠIRA: KAD DOĐU DO POGREŠKE ILI ZAPNU, STAVE PLAVI ŠEŠIR I PITAJU SE GDJE SU I ŠTO MOGU IZ OVOG ŠTO SU DOSAD RADILI/IZGRADILI NAUČITI, PRIMIJENITI ZA DALJE. ONDA STAVLJAJU ZELENI ŠEŠIR I RADE PLAN ZA DALJE, PRIJE TOGA SAGLEDAJU POZITIVNE I NEGATIVNE STRANE PLANA (ŽUTI I CRNI ŠEŠIR).  I NA KRAJU CRVENI ŠEŠIR S KOJIM SE PITAJU KAKO SE OSJEĆAJU. </a:t>
                      </a:r>
                      <a:endParaRPr lang="en-US" sz="1900" dirty="0">
                        <a:solidFill>
                          <a:schemeClr val="tx1"/>
                        </a:solidFill>
                        <a:effectLst/>
                      </a:endParaRPr>
                    </a:p>
                    <a:p>
                      <a:r>
                        <a:rPr lang="en-US" sz="1500" dirty="0">
                          <a:solidFill>
                            <a:schemeClr val="tx1"/>
                          </a:solidFill>
                          <a:effectLst/>
                        </a:rPr>
                        <a:t>PRILIKOM RADA U STAKLENKU POKUŠAJA STAVLAJU  ŽETON ZA SVAKI NASTAVAK GRADNJE, KAD SU KRENULI IZ POČETKA..</a:t>
                      </a:r>
                      <a:endParaRPr lang="hr-HR" sz="1500" dirty="0">
                        <a:solidFill>
                          <a:schemeClr val="tx1"/>
                        </a:solidFill>
                        <a:effectLst/>
                      </a:endParaRPr>
                    </a:p>
                    <a:p>
                      <a:endParaRPr lang="hr-HR" sz="15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2000" dirty="0"/>
                    </a:p>
                    <a:p>
                      <a:endParaRPr lang="en-US" sz="1900" dirty="0">
                        <a:solidFill>
                          <a:schemeClr val="tx1"/>
                        </a:solidFill>
                        <a:effectLst/>
                      </a:endParaRPr>
                    </a:p>
                  </a:txBody>
                  <a:tcPr marL="71844" marR="71844" marT="0" marB="0">
                    <a:solidFill>
                      <a:schemeClr val="bg1">
                        <a:lumMod val="85000"/>
                      </a:schemeClr>
                    </a:solidFill>
                  </a:tcPr>
                </a:tc>
                <a:extLst>
                  <a:ext uri="{0D108BD9-81ED-4DB2-BD59-A6C34878D82A}">
                    <a16:rowId xmlns:a16="http://schemas.microsoft.com/office/drawing/2014/main" val="1770254803"/>
                  </a:ext>
                </a:extLst>
              </a:tr>
            </a:tbl>
          </a:graphicData>
        </a:graphic>
      </p:graphicFrame>
      <p:pic>
        <p:nvPicPr>
          <p:cNvPr id="6" name="Slika 5">
            <a:extLst>
              <a:ext uri="{FF2B5EF4-FFF2-40B4-BE49-F238E27FC236}">
                <a16:creationId xmlns:a16="http://schemas.microsoft.com/office/drawing/2014/main" id="{BECBA71B-9E32-4B9F-966E-A9E15EAEAA17}"/>
              </a:ext>
            </a:extLst>
          </p:cNvPr>
          <p:cNvPicPr>
            <a:picLocks noChangeAspect="1"/>
          </p:cNvPicPr>
          <p:nvPr/>
        </p:nvPicPr>
        <p:blipFill>
          <a:blip r:embed="rId3"/>
          <a:stretch>
            <a:fillRect/>
          </a:stretch>
        </p:blipFill>
        <p:spPr>
          <a:xfrm>
            <a:off x="2698376" y="5045448"/>
            <a:ext cx="9490576" cy="1857375"/>
          </a:xfrm>
          <a:prstGeom prst="rect">
            <a:avLst/>
          </a:prstGeom>
        </p:spPr>
      </p:pic>
      <p:sp>
        <p:nvSpPr>
          <p:cNvPr id="9" name="TekstniOkvir 8">
            <a:extLst>
              <a:ext uri="{FF2B5EF4-FFF2-40B4-BE49-F238E27FC236}">
                <a16:creationId xmlns:a16="http://schemas.microsoft.com/office/drawing/2014/main" id="{F77F1335-D5E9-4CAE-831D-F53D37F1D847}"/>
              </a:ext>
            </a:extLst>
          </p:cNvPr>
          <p:cNvSpPr txBox="1"/>
          <p:nvPr/>
        </p:nvSpPr>
        <p:spPr>
          <a:xfrm>
            <a:off x="1004047" y="427455"/>
            <a:ext cx="9179859" cy="646331"/>
          </a:xfrm>
          <a:prstGeom prst="rect">
            <a:avLst/>
          </a:prstGeom>
          <a:noFill/>
        </p:spPr>
        <p:txBody>
          <a:bodyPr wrap="square" rtlCol="0">
            <a:spAutoFit/>
          </a:bodyPr>
          <a:lstStyle/>
          <a:p>
            <a:r>
              <a:rPr lang="hr-HR" sz="3600" b="1" dirty="0">
                <a:solidFill>
                  <a:srgbClr val="FF7C80"/>
                </a:solidFill>
              </a:rPr>
              <a:t>TREĆA RADIONICA: ČESTITAMO, POGREŠKA JE</a:t>
            </a:r>
          </a:p>
        </p:txBody>
      </p:sp>
    </p:spTree>
    <p:extLst>
      <p:ext uri="{BB962C8B-B14F-4D97-AF65-F5344CB8AC3E}">
        <p14:creationId xmlns:p14="http://schemas.microsoft.com/office/powerpoint/2010/main" val="1911147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835BC3AD-B507-0FB2-611C-B7C102D47FA5}"/>
              </a:ext>
            </a:extLst>
          </p:cNvPr>
          <p:cNvSpPr>
            <a:spLocks noGrp="1"/>
          </p:cNvSpPr>
          <p:nvPr>
            <p:ph type="title"/>
          </p:nvPr>
        </p:nvSpPr>
        <p:spPr>
          <a:xfrm>
            <a:off x="838200" y="643467"/>
            <a:ext cx="2951205" cy="5571066"/>
          </a:xfrm>
        </p:spPr>
        <p:txBody>
          <a:bodyPr>
            <a:normAutofit/>
          </a:bodyPr>
          <a:lstStyle/>
          <a:p>
            <a:r>
              <a:rPr lang="en-US">
                <a:solidFill>
                  <a:srgbClr val="FFFFFF"/>
                </a:solidFill>
                <a:cs typeface="Calibri Light"/>
              </a:rPr>
              <a:t>ČETVRTA RADIONICA: GAME, SET, MATCH</a:t>
            </a:r>
            <a:endParaRPr lang="en-US">
              <a:solidFill>
                <a:srgbClr val="FFFFFF"/>
              </a:solidFill>
            </a:endParaRPr>
          </a:p>
        </p:txBody>
      </p:sp>
      <p:pic>
        <p:nvPicPr>
          <p:cNvPr id="4" name="Slika 3">
            <a:extLst>
              <a:ext uri="{FF2B5EF4-FFF2-40B4-BE49-F238E27FC236}">
                <a16:creationId xmlns:a16="http://schemas.microsoft.com/office/drawing/2014/main" id="{C4763CCE-207E-4A8F-8266-E6E6B2ABF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Content Placeholder 4">
            <a:extLst>
              <a:ext uri="{FF2B5EF4-FFF2-40B4-BE49-F238E27FC236}">
                <a16:creationId xmlns:a16="http://schemas.microsoft.com/office/drawing/2014/main" id="{490F99AE-93BC-45DB-FB67-8C52FAABB217}"/>
              </a:ext>
            </a:extLst>
          </p:cNvPr>
          <p:cNvGraphicFramePr>
            <a:graphicFrameLocks noGrp="1"/>
          </p:cNvGraphicFramePr>
          <p:nvPr>
            <p:ph idx="1"/>
            <p:extLst>
              <p:ext uri="{D42A27DB-BD31-4B8C-83A1-F6EECF244321}">
                <p14:modId xmlns:p14="http://schemas.microsoft.com/office/powerpoint/2010/main" val="1370716998"/>
              </p:ext>
            </p:extLst>
          </p:nvPr>
        </p:nvGraphicFramePr>
        <p:xfrm>
          <a:off x="0" y="1640541"/>
          <a:ext cx="12191999" cy="5258945"/>
        </p:xfrm>
        <a:graphic>
          <a:graphicData uri="http://schemas.openxmlformats.org/drawingml/2006/table">
            <a:tbl>
              <a:tblPr firstRow="1" firstCol="1" bandRow="1">
                <a:tableStyleId>{21E4AEA4-8DFA-4A89-87EB-49C32662AFE0}</a:tableStyleId>
              </a:tblPr>
              <a:tblGrid>
                <a:gridCol w="2847555">
                  <a:extLst>
                    <a:ext uri="{9D8B030D-6E8A-4147-A177-3AD203B41FA5}">
                      <a16:colId xmlns:a16="http://schemas.microsoft.com/office/drawing/2014/main" val="3447869161"/>
                    </a:ext>
                  </a:extLst>
                </a:gridCol>
                <a:gridCol w="9344444">
                  <a:extLst>
                    <a:ext uri="{9D8B030D-6E8A-4147-A177-3AD203B41FA5}">
                      <a16:colId xmlns:a16="http://schemas.microsoft.com/office/drawing/2014/main" val="1254947861"/>
                    </a:ext>
                  </a:extLst>
                </a:gridCol>
              </a:tblGrid>
              <a:tr h="2203091">
                <a:tc>
                  <a:txBody>
                    <a:bodyPr/>
                    <a:lstStyle/>
                    <a:p>
                      <a:r>
                        <a:rPr lang="en-US" sz="1400" cap="none" spc="0" dirty="0">
                          <a:effectLst/>
                        </a:rPr>
                        <a:t>UVODNA AKTIVNOST</a:t>
                      </a:r>
                    </a:p>
                    <a:p>
                      <a:r>
                        <a:rPr lang="en-US" sz="1400" cap="none" spc="0" dirty="0">
                          <a:effectLst/>
                        </a:rPr>
                        <a:t>IGRA „UHVATI KUGLICU“</a:t>
                      </a:r>
                      <a:endParaRPr lang="en-US" sz="1400" b="0" cap="none" spc="0" dirty="0">
                        <a:solidFill>
                          <a:schemeClr val="bg1"/>
                        </a:solidFill>
                        <a:effectLst/>
                      </a:endParaRPr>
                    </a:p>
                  </a:txBody>
                  <a:tcPr marL="56599" marR="56599" marT="75466" marB="0">
                    <a:solidFill>
                      <a:srgbClr val="FF7C80"/>
                    </a:solidFill>
                  </a:tcPr>
                </a:tc>
                <a:tc>
                  <a:txBody>
                    <a:bodyPr/>
                    <a:lstStyle/>
                    <a:p>
                      <a:r>
                        <a:rPr lang="en-US" sz="1400" cap="none" spc="0" dirty="0">
                          <a:effectLst/>
                        </a:rPr>
                        <a:t>POTREBNI MATERIJAL: </a:t>
                      </a:r>
                    </a:p>
                    <a:p>
                      <a:r>
                        <a:rPr lang="en-US" sz="1400" cap="none" spc="0" dirty="0">
                          <a:effectLst/>
                        </a:rPr>
                        <a:t>KUGLICE OD VATE</a:t>
                      </a:r>
                    </a:p>
                    <a:p>
                      <a:r>
                        <a:rPr lang="en-US" sz="1400" cap="none" spc="0" dirty="0">
                          <a:effectLst/>
                        </a:rPr>
                        <a:t>VELIKA ŽLICA ILI LOPATICA</a:t>
                      </a:r>
                    </a:p>
                    <a:p>
                      <a:r>
                        <a:rPr lang="en-US" sz="1400" cap="none" spc="0" dirty="0">
                          <a:effectLst/>
                        </a:rPr>
                        <a:t>VELIKA ZDJELA</a:t>
                      </a:r>
                    </a:p>
                    <a:p>
                      <a:r>
                        <a:rPr lang="en-US" sz="1400" cap="none" spc="0" dirty="0">
                          <a:effectLst/>
                        </a:rPr>
                        <a:t>POVEZ PREKO OČIJU</a:t>
                      </a:r>
                    </a:p>
                    <a:p>
                      <a:r>
                        <a:rPr lang="en-US" sz="1400" cap="none" spc="0" dirty="0">
                          <a:effectLst/>
                        </a:rPr>
                        <a:t>KUGLICE VATE RASPOREDE SE PO STOLU. ZADATAK JE UČENIKA DA, IMAJUĆI POVEZ NA OČIMA, ŽLICOM POKUPE ŠTO VIŠE KUGLICA U ROKU OD 1 MINUTE I STAVE IH U ZDJELU.</a:t>
                      </a:r>
                    </a:p>
                    <a:p>
                      <a:r>
                        <a:rPr lang="en-US" sz="1400" cap="none" spc="0" dirty="0">
                          <a:effectLst/>
                        </a:rPr>
                        <a:t>UČENICIMA SE SVAKI PUT IZNOVA MJERI JEDNA MINUTA DOK SVE KUGLICE NE STAVE U ZDJELU.</a:t>
                      </a:r>
                      <a:endParaRPr lang="en-US" sz="1400" b="0" cap="none" spc="0" dirty="0">
                        <a:solidFill>
                          <a:schemeClr val="bg1"/>
                        </a:solidFill>
                        <a:effectLst/>
                      </a:endParaRPr>
                    </a:p>
                  </a:txBody>
                  <a:tcPr marL="56599" marR="56599" marT="75466" marB="0">
                    <a:solidFill>
                      <a:srgbClr val="FF7C80"/>
                    </a:solidFill>
                  </a:tcPr>
                </a:tc>
                <a:extLst>
                  <a:ext uri="{0D108BD9-81ED-4DB2-BD59-A6C34878D82A}">
                    <a16:rowId xmlns:a16="http://schemas.microsoft.com/office/drawing/2014/main" val="3735882287"/>
                  </a:ext>
                </a:extLst>
              </a:tr>
              <a:tr h="853054">
                <a:tc>
                  <a:txBody>
                    <a:bodyPr/>
                    <a:lstStyle/>
                    <a:p>
                      <a:r>
                        <a:rPr lang="en-US" sz="1400" cap="none" spc="0" dirty="0">
                          <a:effectLst/>
                        </a:rPr>
                        <a:t>DRUGA AKTIVNOST: ZAGONETKA</a:t>
                      </a:r>
                    </a:p>
                    <a:p>
                      <a:endParaRPr lang="en-US" sz="1400" b="1" cap="none" spc="0" dirty="0">
                        <a:solidFill>
                          <a:schemeClr val="tx1"/>
                        </a:solidFill>
                        <a:effectLst/>
                      </a:endParaRPr>
                    </a:p>
                  </a:txBody>
                  <a:tcPr marL="56599" marR="56599" marT="75466" marB="0">
                    <a:solidFill>
                      <a:srgbClr val="FF7C80"/>
                    </a:solidFill>
                  </a:tcPr>
                </a:tc>
                <a:tc>
                  <a:txBody>
                    <a:bodyPr/>
                    <a:lstStyle/>
                    <a:p>
                      <a:r>
                        <a:rPr lang="en-US" sz="1400" cap="none" spc="0" dirty="0">
                          <a:effectLst/>
                        </a:rPr>
                        <a:t>PIPGEN ŠIFRA</a:t>
                      </a:r>
                      <a:r>
                        <a:rPr lang="hr-HR" sz="1400" cap="none" spc="0" dirty="0">
                          <a:effectLst/>
                        </a:rPr>
                        <a:t> (U PRILOGU JE TEKST I ŠIFRA POMOĆU KOJE MORAJU ODGONETNUTI TEKST).</a:t>
                      </a:r>
                      <a:endParaRPr lang="en-US" sz="1400" cap="none" spc="0" dirty="0">
                        <a:effectLst/>
                      </a:endParaRPr>
                    </a:p>
                    <a:p>
                      <a:endParaRPr lang="en-US" sz="1400" cap="none" spc="0" dirty="0">
                        <a:effectLst/>
                      </a:endParaRPr>
                    </a:p>
                    <a:p>
                      <a:r>
                        <a:rPr lang="en-US" sz="1400" cap="none" spc="0" dirty="0">
                          <a:effectLst/>
                        </a:rPr>
                        <a:t>SERENA JE OSVOJILA 23 GRAND SLAM TURNIRA. </a:t>
                      </a:r>
                    </a:p>
                    <a:p>
                      <a:endParaRPr lang="en-US" sz="1400" cap="none" spc="0" dirty="0">
                        <a:solidFill>
                          <a:schemeClr val="tx1"/>
                        </a:solidFill>
                        <a:effectLst/>
                      </a:endParaRPr>
                    </a:p>
                  </a:txBody>
                  <a:tcPr marL="56599" marR="56599" marT="75466" marB="0">
                    <a:solidFill>
                      <a:schemeClr val="bg1">
                        <a:lumMod val="85000"/>
                      </a:schemeClr>
                    </a:solidFill>
                  </a:tcPr>
                </a:tc>
                <a:extLst>
                  <a:ext uri="{0D108BD9-81ED-4DB2-BD59-A6C34878D82A}">
                    <a16:rowId xmlns:a16="http://schemas.microsoft.com/office/drawing/2014/main" val="3206904919"/>
                  </a:ext>
                </a:extLst>
              </a:tr>
              <a:tr h="2126948">
                <a:tc>
                  <a:txBody>
                    <a:bodyPr/>
                    <a:lstStyle/>
                    <a:p>
                      <a:r>
                        <a:rPr lang="en-US" sz="1400" cap="none" spc="0" dirty="0">
                          <a:effectLst/>
                        </a:rPr>
                        <a:t>TREĆA AKTIVNOST: BIOGRAFIJA</a:t>
                      </a:r>
                    </a:p>
                    <a:p>
                      <a:endParaRPr lang="en-US" sz="1400" b="1" cap="none" spc="0" dirty="0">
                        <a:solidFill>
                          <a:schemeClr val="tx1"/>
                        </a:solidFill>
                        <a:effectLst/>
                      </a:endParaRPr>
                    </a:p>
                  </a:txBody>
                  <a:tcPr marL="56599" marR="56599" marT="75466" marB="0">
                    <a:solidFill>
                      <a:srgbClr val="FF7C80"/>
                    </a:solidFill>
                  </a:tcPr>
                </a:tc>
                <a:tc>
                  <a:txBody>
                    <a:bodyPr/>
                    <a:lstStyle/>
                    <a:p>
                      <a:r>
                        <a:rPr lang="en-US" sz="1400" cap="none" spc="0" dirty="0">
                          <a:effectLst/>
                        </a:rPr>
                        <a:t>SERENA WILLIAMS AMERIČKA JE TENISAČICA KOJA JE OSVOJILA 23 GRAND SLAM TURNIRA ŠTO JE ČINI NAJUSPJEŠNIJOM TENISAČICOM U ŽENSKOJ I MUŠKOJ KONKURENCIJI. TROSTRUKA JE OLIMPIJSKA POBJEDNICA. PROFESIONALNIM TENISOM POČELA SE BAVITI S 15 GODINA I BILA JE ODUŠEVLJENA. NO USKORO SU JE LJUDI POČELI KRITIZIRATI I RUŽNO KOMENTIRATI NJEN IZGLED I OBITELJ. U TIM TEŠKIM VREMENIMA OSJEĆALA SE NEUSPJEŠNO. NO OBITELJ JOJ JE PRUŽALA SNAGU, LJUBAV I PODRŠKU. SERENA JE ODLUČILA BORITI SE I USREDOTOČITI SE NA SVOJU IGRU. BILA JE SAMOUVJERENA I USTRAJNA U TOME DA USPIJE. NA TAJ NAČIN POSTIGLA JE NAJVEĆI USPJEH U SVIJETU TENISA. </a:t>
                      </a:r>
                    </a:p>
                    <a:p>
                      <a:endParaRPr lang="en-US" sz="1400" cap="none" spc="0" dirty="0">
                        <a:solidFill>
                          <a:schemeClr val="tx1"/>
                        </a:solidFill>
                        <a:effectLst/>
                      </a:endParaRPr>
                    </a:p>
                  </a:txBody>
                  <a:tcPr marL="56599" marR="56599" marT="75466" marB="0">
                    <a:solidFill>
                      <a:schemeClr val="bg1">
                        <a:lumMod val="85000"/>
                      </a:schemeClr>
                    </a:solidFill>
                  </a:tcPr>
                </a:tc>
                <a:extLst>
                  <a:ext uri="{0D108BD9-81ED-4DB2-BD59-A6C34878D82A}">
                    <a16:rowId xmlns:a16="http://schemas.microsoft.com/office/drawing/2014/main" val="230259056"/>
                  </a:ext>
                </a:extLst>
              </a:tr>
            </a:tbl>
          </a:graphicData>
        </a:graphic>
      </p:graphicFrame>
      <p:sp>
        <p:nvSpPr>
          <p:cNvPr id="8" name="TekstniOkvir 7">
            <a:extLst>
              <a:ext uri="{FF2B5EF4-FFF2-40B4-BE49-F238E27FC236}">
                <a16:creationId xmlns:a16="http://schemas.microsoft.com/office/drawing/2014/main" id="{E82ED81D-93D3-4AB0-AE2A-41E15C9F574C}"/>
              </a:ext>
            </a:extLst>
          </p:cNvPr>
          <p:cNvSpPr txBox="1"/>
          <p:nvPr/>
        </p:nvSpPr>
        <p:spPr>
          <a:xfrm>
            <a:off x="1004047" y="427455"/>
            <a:ext cx="9179859" cy="646331"/>
          </a:xfrm>
          <a:prstGeom prst="rect">
            <a:avLst/>
          </a:prstGeom>
          <a:noFill/>
        </p:spPr>
        <p:txBody>
          <a:bodyPr wrap="square" rtlCol="0">
            <a:spAutoFit/>
          </a:bodyPr>
          <a:lstStyle/>
          <a:p>
            <a:r>
              <a:rPr lang="hr-HR" sz="3600" b="1" dirty="0">
                <a:solidFill>
                  <a:srgbClr val="FF7C80"/>
                </a:solidFill>
              </a:rPr>
              <a:t>ČETVRTA RADIONICA: GAME, SET, MATCH</a:t>
            </a:r>
          </a:p>
        </p:txBody>
      </p:sp>
    </p:spTree>
    <p:extLst>
      <p:ext uri="{BB962C8B-B14F-4D97-AF65-F5344CB8AC3E}">
        <p14:creationId xmlns:p14="http://schemas.microsoft.com/office/powerpoint/2010/main" val="1639607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EFA4C31E-3BE4-417A-8F91-B2BDCB562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Slika 4">
            <a:extLst>
              <a:ext uri="{FF2B5EF4-FFF2-40B4-BE49-F238E27FC236}">
                <a16:creationId xmlns:a16="http://schemas.microsoft.com/office/drawing/2014/main" id="{E4C162C0-1C27-4F1E-92E4-3D3122A5CAD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9460" y="2520016"/>
            <a:ext cx="3812540" cy="5368925"/>
          </a:xfrm>
          <a:prstGeom prst="rect">
            <a:avLst/>
          </a:prstGeom>
          <a:noFill/>
          <a:ln>
            <a:noFill/>
          </a:ln>
        </p:spPr>
      </p:pic>
      <p:pic>
        <p:nvPicPr>
          <p:cNvPr id="7" name="Slika 6">
            <a:extLst>
              <a:ext uri="{FF2B5EF4-FFF2-40B4-BE49-F238E27FC236}">
                <a16:creationId xmlns:a16="http://schemas.microsoft.com/office/drawing/2014/main" id="{8BBDEF25-DC94-4D6C-AA45-20A0A19E08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8002" y="0"/>
            <a:ext cx="3830037" cy="4123474"/>
          </a:xfrm>
          <a:prstGeom prst="rect">
            <a:avLst/>
          </a:prstGeom>
        </p:spPr>
      </p:pic>
      <p:sp>
        <p:nvSpPr>
          <p:cNvPr id="6" name="Rezervirano mjesto sadržaja 5">
            <a:extLst>
              <a:ext uri="{FF2B5EF4-FFF2-40B4-BE49-F238E27FC236}">
                <a16:creationId xmlns:a16="http://schemas.microsoft.com/office/drawing/2014/main" id="{AF9E219D-F84C-4781-BFAD-87F50D9F8B17}"/>
              </a:ext>
            </a:extLst>
          </p:cNvPr>
          <p:cNvSpPr>
            <a:spLocks noGrp="1"/>
          </p:cNvSpPr>
          <p:nvPr>
            <p:ph idx="1"/>
          </p:nvPr>
        </p:nvSpPr>
        <p:spPr/>
        <p:txBody>
          <a:bodyPr/>
          <a:lstStyle/>
          <a:p>
            <a:endParaRPr lang="hr-HR" dirty="0"/>
          </a:p>
        </p:txBody>
      </p:sp>
      <p:pic>
        <p:nvPicPr>
          <p:cNvPr id="1026" name="Picture 2" descr="https://www.skolskiportal.hr/wp-content/uploads/2021/04/sl.3.png">
            <a:extLst>
              <a:ext uri="{FF2B5EF4-FFF2-40B4-BE49-F238E27FC236}">
                <a16:creationId xmlns:a16="http://schemas.microsoft.com/office/drawing/2014/main" id="{482F8463-11E8-4A7A-90CC-DEEFDF98DB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388" y="3827929"/>
            <a:ext cx="3742903" cy="292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881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7C52B6DE-6435-4349-B575-1BE7EDBB8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Rectangle 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8718123B-C452-A546-011D-FC4D30650C4F}"/>
              </a:ext>
            </a:extLst>
          </p:cNvPr>
          <p:cNvSpPr>
            <a:spLocks noGrp="1"/>
          </p:cNvSpPr>
          <p:nvPr>
            <p:ph type="title"/>
          </p:nvPr>
        </p:nvSpPr>
        <p:spPr>
          <a:xfrm>
            <a:off x="838200" y="643467"/>
            <a:ext cx="2951205" cy="5571066"/>
          </a:xfrm>
        </p:spPr>
        <p:txBody>
          <a:bodyPr>
            <a:normAutofit/>
          </a:bodyPr>
          <a:lstStyle/>
          <a:p>
            <a:r>
              <a:rPr lang="en-US">
                <a:solidFill>
                  <a:srgbClr val="FFFFFF"/>
                </a:solidFill>
                <a:cs typeface="Calibri Light"/>
              </a:rPr>
              <a:t>ČETVRTA RADIONICA: GAME, SET, MATCH</a:t>
            </a:r>
            <a:endParaRPr lang="en-US">
              <a:solidFill>
                <a:srgbClr val="FFFFFF"/>
              </a:solidFill>
            </a:endParaRPr>
          </a:p>
        </p:txBody>
      </p:sp>
      <p:pic>
        <p:nvPicPr>
          <p:cNvPr id="11" name="Slika 10">
            <a:extLst>
              <a:ext uri="{FF2B5EF4-FFF2-40B4-BE49-F238E27FC236}">
                <a16:creationId xmlns:a16="http://schemas.microsoft.com/office/drawing/2014/main" id="{F908F78F-B018-41A9-8087-91E8B2D7B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Content Placeholder 4">
            <a:extLst>
              <a:ext uri="{FF2B5EF4-FFF2-40B4-BE49-F238E27FC236}">
                <a16:creationId xmlns:a16="http://schemas.microsoft.com/office/drawing/2014/main" id="{DF3D8B30-B859-AEC6-47A1-60EE83E29DA1}"/>
              </a:ext>
            </a:extLst>
          </p:cNvPr>
          <p:cNvGraphicFramePr>
            <a:graphicFrameLocks noGrp="1"/>
          </p:cNvGraphicFramePr>
          <p:nvPr>
            <p:ph idx="1"/>
            <p:extLst>
              <p:ext uri="{D42A27DB-BD31-4B8C-83A1-F6EECF244321}">
                <p14:modId xmlns:p14="http://schemas.microsoft.com/office/powerpoint/2010/main" val="172767618"/>
              </p:ext>
            </p:extLst>
          </p:nvPr>
        </p:nvGraphicFramePr>
        <p:xfrm>
          <a:off x="-3048" y="1289798"/>
          <a:ext cx="12192000" cy="6435117"/>
        </p:xfrm>
        <a:graphic>
          <a:graphicData uri="http://schemas.openxmlformats.org/drawingml/2006/table">
            <a:tbl>
              <a:tblPr firstRow="1" firstCol="1" bandRow="1">
                <a:tableStyleId>{21E4AEA4-8DFA-4A89-87EB-49C32662AFE0}</a:tableStyleId>
              </a:tblPr>
              <a:tblGrid>
                <a:gridCol w="3593485">
                  <a:extLst>
                    <a:ext uri="{9D8B030D-6E8A-4147-A177-3AD203B41FA5}">
                      <a16:colId xmlns:a16="http://schemas.microsoft.com/office/drawing/2014/main" val="1604377791"/>
                    </a:ext>
                  </a:extLst>
                </a:gridCol>
                <a:gridCol w="8598515">
                  <a:extLst>
                    <a:ext uri="{9D8B030D-6E8A-4147-A177-3AD203B41FA5}">
                      <a16:colId xmlns:a16="http://schemas.microsoft.com/office/drawing/2014/main" val="2166739830"/>
                    </a:ext>
                  </a:extLst>
                </a:gridCol>
              </a:tblGrid>
              <a:tr h="503825">
                <a:tc>
                  <a:txBody>
                    <a:bodyPr/>
                    <a:lstStyle/>
                    <a:p>
                      <a:r>
                        <a:rPr lang="en-US" sz="1400" dirty="0">
                          <a:effectLst/>
                        </a:rPr>
                        <a:t>RASPRAVA:</a:t>
                      </a:r>
                      <a:endParaRPr lang="en-US" sz="1400" b="1" dirty="0">
                        <a:solidFill>
                          <a:schemeClr val="tx1"/>
                        </a:solidFill>
                        <a:effectLst/>
                      </a:endParaRPr>
                    </a:p>
                  </a:txBody>
                  <a:tcPr marL="137499" marR="82499" marT="82499" marB="82499">
                    <a:solidFill>
                      <a:srgbClr val="FF7C80"/>
                    </a:solidFill>
                  </a:tcPr>
                </a:tc>
                <a:tc>
                  <a:txBody>
                    <a:bodyPr/>
                    <a:lstStyle/>
                    <a:p>
                      <a:r>
                        <a:rPr lang="en-US" sz="1400" dirty="0">
                          <a:effectLst/>
                        </a:rPr>
                        <a:t>PO ČEMU JE SERENA GROWIE?</a:t>
                      </a:r>
                    </a:p>
                    <a:p>
                      <a:endParaRPr lang="en-US" sz="1400" b="1" dirty="0">
                        <a:solidFill>
                          <a:srgbClr val="FFFFFF"/>
                        </a:solidFill>
                        <a:effectLst/>
                      </a:endParaRPr>
                    </a:p>
                  </a:txBody>
                  <a:tcPr marL="137499" marR="82499" marT="82499" marB="82499">
                    <a:solidFill>
                      <a:schemeClr val="bg1">
                        <a:lumMod val="85000"/>
                      </a:schemeClr>
                    </a:solidFill>
                  </a:tcPr>
                </a:tc>
                <a:extLst>
                  <a:ext uri="{0D108BD9-81ED-4DB2-BD59-A6C34878D82A}">
                    <a16:rowId xmlns:a16="http://schemas.microsoft.com/office/drawing/2014/main" val="774587631"/>
                  </a:ext>
                </a:extLst>
              </a:tr>
              <a:tr h="2478001">
                <a:tc>
                  <a:txBody>
                    <a:bodyPr/>
                    <a:lstStyle/>
                    <a:p>
                      <a:r>
                        <a:rPr lang="en-US" sz="1400" dirty="0">
                          <a:effectLst/>
                        </a:rPr>
                        <a:t>ČETVRTA AKTIVNOST: DRUŠTVENA IGRA SET </a:t>
                      </a:r>
                    </a:p>
                    <a:p>
                      <a:endParaRPr lang="en-US" sz="1400" b="1" dirty="0">
                        <a:solidFill>
                          <a:schemeClr val="tx1"/>
                        </a:solidFill>
                        <a:effectLst/>
                      </a:endParaRPr>
                    </a:p>
                  </a:txBody>
                  <a:tcPr marL="137499" marR="82499" marT="82499" marB="82499">
                    <a:solidFill>
                      <a:srgbClr val="FF7C80"/>
                    </a:solidFill>
                  </a:tcPr>
                </a:tc>
                <a:tc>
                  <a:txBody>
                    <a:bodyPr/>
                    <a:lstStyle/>
                    <a:p>
                      <a:r>
                        <a:rPr lang="en-US" sz="1400">
                          <a:effectLst/>
                        </a:rPr>
                        <a:t>SET JE APSTRAKTNA KARTAŠKA IGRA U KOJOJ IGRAČI MORAJU ŠTO BRŽE PREPOZNAVATI ODREĐENE UZORKE MEĐU PONUĐENIM KARTAMA. NAJBRŽI IGRAČ SA NAJVIŠE ISPRAVNIH UOČAVANJA NA KRAJU IGRE JE POBJEDNIK. U IGRI SET, SVAKA KARTA IMA NACRTAN 1-3 OBJEKTA, S TIME DA SVI OBJEKTI NA KARTI IMAJU ISTU BOJU, ISTI OBLIK I ISTU ISPUNJENOST BOJOM. MOGUĆE SU 3 BOJE: ZELENA, LJUBIČASTA I CRVENA. MOGUĆA SU 3 OBLIKA: ROMB, OVALNI I NEPRAVILNI, TE MOGU BITI ISPUNJENI NA 3 NAČINA: PUNOM BOJOM, ISCRTKANOM ILI PRAZNI. SVI IGRAČI SE NATJEČU ISTOVREMENU U ZADATKU PREPOZNAVANJA SETA MEĐU PONUĐENIH 12 KARATA. SET ČINE 3 KARTE KOJE SU ILI ISTE ILI RAZLIČITE U SVA ČETIRI OBILJEŽJA.. KADA IGRAČ UOČI 3 KARTE KOJE SMATRA DA ČINE TRAŽENU CJELINU, GLASNO KAŽE “SET!” I OSTALIM IGRAČIMA DOKAŽE SVOJU TVRDNJU. AKO JE U PRAVU, DOBIJE TE 3 KARTE. AKO JE POGRIJEŠIO, NE MOŽE PROGLASITI NOVI SET DOK TO NE NAPRAVI DRUGI IGRAČ. MOGUĆE JE IGRATI I S NEGATIVNIM BODOVIMA, KAD IGRAČ GUBI KARTE AKO POGRIJEŠI. </a:t>
                      </a:r>
                      <a:endParaRPr lang="en-US" sz="1400" dirty="0">
                        <a:solidFill>
                          <a:schemeClr val="tx1">
                            <a:lumMod val="85000"/>
                            <a:lumOff val="15000"/>
                          </a:schemeClr>
                        </a:solidFill>
                        <a:effectLst/>
                      </a:endParaRPr>
                    </a:p>
                  </a:txBody>
                  <a:tcPr marL="137499" marR="82499" marT="82499" marB="82499">
                    <a:solidFill>
                      <a:schemeClr val="bg1">
                        <a:lumMod val="85000"/>
                      </a:schemeClr>
                    </a:solidFill>
                  </a:tcPr>
                </a:tc>
                <a:extLst>
                  <a:ext uri="{0D108BD9-81ED-4DB2-BD59-A6C34878D82A}">
                    <a16:rowId xmlns:a16="http://schemas.microsoft.com/office/drawing/2014/main" val="2119650165"/>
                  </a:ext>
                </a:extLst>
              </a:tr>
              <a:tr h="1819941">
                <a:tc>
                  <a:txBody>
                    <a:bodyPr/>
                    <a:lstStyle/>
                    <a:p>
                      <a:r>
                        <a:rPr lang="en-US" sz="1400" dirty="0">
                          <a:effectLst/>
                        </a:rPr>
                        <a:t>ZAVRŠNA AKTIVNOST: KREATIVNOST NA DJELU- PLAKAT/OLOVKE/</a:t>
                      </a:r>
                      <a:endParaRPr lang="en-US" dirty="0"/>
                    </a:p>
                    <a:p>
                      <a:pPr lvl="0">
                        <a:buNone/>
                      </a:pPr>
                      <a:r>
                        <a:rPr lang="en-US" sz="1400" dirty="0">
                          <a:effectLst/>
                        </a:rPr>
                        <a:t>OZNAČIVAČI STRANICA</a:t>
                      </a:r>
                    </a:p>
                    <a:p>
                      <a:endParaRPr lang="en-US" sz="1400" b="1" dirty="0">
                        <a:solidFill>
                          <a:schemeClr val="tx1"/>
                        </a:solidFill>
                        <a:effectLst/>
                      </a:endParaRPr>
                    </a:p>
                  </a:txBody>
                  <a:tcPr marL="137499" marR="82499" marT="82499" marB="82499">
                    <a:solidFill>
                      <a:srgbClr val="FF7C80"/>
                    </a:solidFill>
                  </a:tcPr>
                </a:tc>
                <a:tc>
                  <a:txBody>
                    <a:bodyPr/>
                    <a:lstStyle/>
                    <a:p>
                      <a:r>
                        <a:rPr lang="en-US" sz="1400" dirty="0">
                          <a:effectLst/>
                        </a:rPr>
                        <a:t>UČENICI RADE PLAKAT O TOME ŠTO ZNAČI IMATI RASTUĆI MENTALNI SKLOP, OLOVKE S NATPISIMA KOJI MOTIVIRAJU/POTIČU MENTALNI RASTUĆI SKLOP, BOOKMARKOVE S IZJAVAMA POZNATIH LJUDI KOJI SU MENTALNIM SKLOPOM PREVLADALI PREPREKE. </a:t>
                      </a:r>
                    </a:p>
                    <a:p>
                      <a:pPr lvl="0">
                        <a:buNone/>
                      </a:pPr>
                      <a:endParaRPr lang="en-US" sz="1400" dirty="0">
                        <a:effectLst/>
                      </a:endParaRPr>
                    </a:p>
                    <a:p>
                      <a:endParaRPr lang="en-US" sz="1400" dirty="0">
                        <a:effectLst/>
                      </a:endParaRPr>
                    </a:p>
                    <a:p>
                      <a:r>
                        <a:rPr lang="en-US" sz="1400" i="1" dirty="0">
                          <a:effectLst/>
                          <a:latin typeface="+mn-lt"/>
                        </a:rPr>
                        <a:t> </a:t>
                      </a:r>
                      <a:r>
                        <a:rPr lang="hr-HR" sz="1400" i="1" dirty="0">
                          <a:effectLst/>
                          <a:latin typeface="+mn-lt"/>
                        </a:rPr>
                        <a:t>Nije da sam ja tako pametan, ja samo ostajem s problemima duže i upornije.</a:t>
                      </a:r>
                    </a:p>
                    <a:p>
                      <a:endParaRPr lang="hr-HR" sz="1400" i="1" dirty="0">
                        <a:effectLst/>
                        <a:latin typeface="+mn-lt"/>
                      </a:endParaRPr>
                    </a:p>
                    <a:p>
                      <a:r>
                        <a:rPr lang="pl-PL" sz="1400" b="0" i="1" kern="1200" dirty="0">
                          <a:solidFill>
                            <a:schemeClr val="dk1"/>
                          </a:solidFill>
                          <a:effectLst/>
                          <a:latin typeface="+mn-lt"/>
                          <a:ea typeface="+mn-ea"/>
                          <a:cs typeface="+mn-cs"/>
                        </a:rPr>
                        <a:t>U životu sam imao mnogo padova … ali zato sam na kraju i uspio. </a:t>
                      </a:r>
                    </a:p>
                    <a:p>
                      <a:r>
                        <a:rPr lang="hr-HR" sz="1400" b="0" i="1" kern="1200" dirty="0">
                          <a:solidFill>
                            <a:schemeClr val="dk1"/>
                          </a:solidFill>
                          <a:effectLst/>
                          <a:latin typeface="+mn-lt"/>
                          <a:ea typeface="+mn-ea"/>
                          <a:cs typeface="+mn-cs"/>
                        </a:rPr>
                        <a:t>Mogu prihvatiti neuspjeh, svakome se dogodi da ne uspije u nečemu. Ali, ne mogu prihvatiti odustajanje. Prepreke ne smiju te zaustave. Ako naletiš na zid, nemoj dići ruke i odustati. Nađi način kako da ga zaobiđeš, prođeš kroz njega, ili ga preskočiš.</a:t>
                      </a:r>
                    </a:p>
                    <a:p>
                      <a:endParaRPr lang="hr-HR" sz="1400" b="0" i="1" kern="1200" dirty="0">
                        <a:solidFill>
                          <a:schemeClr val="dk1"/>
                        </a:solidFill>
                        <a:effectLst/>
                        <a:latin typeface="+mn-lt"/>
                        <a:ea typeface="+mn-ea"/>
                        <a:cs typeface="+mn-cs"/>
                      </a:endParaRPr>
                    </a:p>
                    <a:p>
                      <a:r>
                        <a:rPr lang="hr-HR" sz="1400" b="0" i="1" kern="1200" dirty="0">
                          <a:solidFill>
                            <a:schemeClr val="dk1"/>
                          </a:solidFill>
                          <a:effectLst/>
                          <a:latin typeface="+mn-lt"/>
                          <a:ea typeface="+mn-ea"/>
                          <a:cs typeface="+mn-cs"/>
                        </a:rPr>
                        <a:t>- Ne može se vjerovati u </a:t>
                      </a:r>
                      <a:r>
                        <a:rPr lang="hr-HR" sz="1400" b="0" i="1" kern="1200" dirty="0" err="1">
                          <a:solidFill>
                            <a:schemeClr val="dk1"/>
                          </a:solidFill>
                          <a:effectLst/>
                          <a:latin typeface="+mn-lt"/>
                          <a:ea typeface="+mn-ea"/>
                          <a:cs typeface="+mn-cs"/>
                        </a:rPr>
                        <a:t>nemoguće</a:t>
                      </a:r>
                      <a:r>
                        <a:rPr lang="hr-HR" sz="1400" b="0" i="1" kern="1200" dirty="0">
                          <a:solidFill>
                            <a:schemeClr val="dk1"/>
                          </a:solidFill>
                          <a:effectLst/>
                          <a:latin typeface="+mn-lt"/>
                          <a:ea typeface="+mn-ea"/>
                          <a:cs typeface="+mn-cs"/>
                        </a:rPr>
                        <a:t>!</a:t>
                      </a:r>
                      <a:br>
                        <a:rPr lang="hr-HR" sz="1400" i="1" dirty="0">
                          <a:latin typeface="+mn-lt"/>
                        </a:rPr>
                      </a:br>
                      <a:r>
                        <a:rPr lang="hr-HR" sz="1400" b="0" i="1" kern="1200" dirty="0">
                          <a:solidFill>
                            <a:schemeClr val="dk1"/>
                          </a:solidFill>
                          <a:effectLst/>
                          <a:latin typeface="+mn-lt"/>
                          <a:ea typeface="+mn-ea"/>
                          <a:cs typeface="+mn-cs"/>
                        </a:rPr>
                        <a:t> - Samo imaš malo iskustva - reče Kraljica. - U tvojim godinama, svaki dan sam pola sata odvajala za to! U nekim danima uspijevala sam da povjerujem u desetak nemogućnosti prije doručka!</a:t>
                      </a:r>
                      <a:endParaRPr lang="hr-HR" sz="1400" i="1" dirty="0">
                        <a:effectLst/>
                        <a:latin typeface="+mn-lt"/>
                      </a:endParaRPr>
                    </a:p>
                  </a:txBody>
                  <a:tcPr marL="137499" marR="82499" marT="82499" marB="82499">
                    <a:solidFill>
                      <a:schemeClr val="bg1">
                        <a:lumMod val="85000"/>
                      </a:schemeClr>
                    </a:solidFill>
                  </a:tcPr>
                </a:tc>
                <a:extLst>
                  <a:ext uri="{0D108BD9-81ED-4DB2-BD59-A6C34878D82A}">
                    <a16:rowId xmlns:a16="http://schemas.microsoft.com/office/drawing/2014/main" val="992548445"/>
                  </a:ext>
                </a:extLst>
              </a:tr>
            </a:tbl>
          </a:graphicData>
        </a:graphic>
      </p:graphicFrame>
      <p:sp>
        <p:nvSpPr>
          <p:cNvPr id="13" name="TekstniOkvir 12">
            <a:extLst>
              <a:ext uri="{FF2B5EF4-FFF2-40B4-BE49-F238E27FC236}">
                <a16:creationId xmlns:a16="http://schemas.microsoft.com/office/drawing/2014/main" id="{2880BFC5-3657-4144-98DB-F05D4C8F80B1}"/>
              </a:ext>
            </a:extLst>
          </p:cNvPr>
          <p:cNvSpPr txBox="1"/>
          <p:nvPr/>
        </p:nvSpPr>
        <p:spPr>
          <a:xfrm>
            <a:off x="1004047" y="427455"/>
            <a:ext cx="9179859" cy="646331"/>
          </a:xfrm>
          <a:prstGeom prst="rect">
            <a:avLst/>
          </a:prstGeom>
          <a:noFill/>
        </p:spPr>
        <p:txBody>
          <a:bodyPr wrap="square" rtlCol="0">
            <a:spAutoFit/>
          </a:bodyPr>
          <a:lstStyle/>
          <a:p>
            <a:r>
              <a:rPr lang="hr-HR" sz="3600" b="1" dirty="0">
                <a:solidFill>
                  <a:srgbClr val="FF7C80"/>
                </a:solidFill>
              </a:rPr>
              <a:t>ČETVRTA RADIONICA: GAME, SET, MATCH</a:t>
            </a:r>
          </a:p>
        </p:txBody>
      </p:sp>
    </p:spTree>
    <p:extLst>
      <p:ext uri="{BB962C8B-B14F-4D97-AF65-F5344CB8AC3E}">
        <p14:creationId xmlns:p14="http://schemas.microsoft.com/office/powerpoint/2010/main" val="183623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526A355B-9F71-39BA-6979-87AADF054D13}"/>
              </a:ext>
            </a:extLst>
          </p:cNvPr>
          <p:cNvSpPr>
            <a:spLocks noGrp="1"/>
          </p:cNvSpPr>
          <p:nvPr>
            <p:ph type="title"/>
          </p:nvPr>
        </p:nvSpPr>
        <p:spPr>
          <a:xfrm>
            <a:off x="838200" y="643467"/>
            <a:ext cx="2951205" cy="5571066"/>
          </a:xfrm>
        </p:spPr>
        <p:txBody>
          <a:bodyPr>
            <a:normAutofit/>
          </a:bodyPr>
          <a:lstStyle/>
          <a:p>
            <a:r>
              <a:rPr lang="en-US">
                <a:solidFill>
                  <a:srgbClr val="FFFFFF"/>
                </a:solidFill>
                <a:cs typeface="Calibri Light"/>
              </a:rPr>
              <a:t>ČETVRTA RADIONICA: GAME, SET, MATCH</a:t>
            </a:r>
            <a:endParaRPr lang="en-US">
              <a:solidFill>
                <a:srgbClr val="FFFFFF"/>
              </a:solidFill>
            </a:endParaRPr>
          </a:p>
        </p:txBody>
      </p:sp>
      <p:pic>
        <p:nvPicPr>
          <p:cNvPr id="7" name="Slika 6">
            <a:extLst>
              <a:ext uri="{FF2B5EF4-FFF2-40B4-BE49-F238E27FC236}">
                <a16:creationId xmlns:a16="http://schemas.microsoft.com/office/drawing/2014/main" id="{93AC80F7-F2E1-43A8-BD42-273F9CF7E7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Content Placeholder 4">
            <a:extLst>
              <a:ext uri="{FF2B5EF4-FFF2-40B4-BE49-F238E27FC236}">
                <a16:creationId xmlns:a16="http://schemas.microsoft.com/office/drawing/2014/main" id="{68983A38-61D0-F3FD-A037-AC4CB74EFF0D}"/>
              </a:ext>
            </a:extLst>
          </p:cNvPr>
          <p:cNvGraphicFramePr>
            <a:graphicFrameLocks noGrp="1"/>
          </p:cNvGraphicFramePr>
          <p:nvPr>
            <p:ph idx="1"/>
            <p:extLst>
              <p:ext uri="{D42A27DB-BD31-4B8C-83A1-F6EECF244321}">
                <p14:modId xmlns:p14="http://schemas.microsoft.com/office/powerpoint/2010/main" val="400160319"/>
              </p:ext>
            </p:extLst>
          </p:nvPr>
        </p:nvGraphicFramePr>
        <p:xfrm>
          <a:off x="0" y="1864658"/>
          <a:ext cx="12188952" cy="6168037"/>
        </p:xfrm>
        <a:graphic>
          <a:graphicData uri="http://schemas.openxmlformats.org/drawingml/2006/table">
            <a:tbl>
              <a:tblPr firstRow="1" firstCol="1" bandRow="1">
                <a:solidFill>
                  <a:srgbClr val="F7F7F7"/>
                </a:solidFill>
                <a:tableStyleId>{5C22544A-7EE6-4342-B048-85BDC9FD1C3A}</a:tableStyleId>
              </a:tblPr>
              <a:tblGrid>
                <a:gridCol w="3434498">
                  <a:extLst>
                    <a:ext uri="{9D8B030D-6E8A-4147-A177-3AD203B41FA5}">
                      <a16:colId xmlns:a16="http://schemas.microsoft.com/office/drawing/2014/main" val="1572556722"/>
                    </a:ext>
                  </a:extLst>
                </a:gridCol>
                <a:gridCol w="8754454">
                  <a:extLst>
                    <a:ext uri="{9D8B030D-6E8A-4147-A177-3AD203B41FA5}">
                      <a16:colId xmlns:a16="http://schemas.microsoft.com/office/drawing/2014/main" val="2111127055"/>
                    </a:ext>
                  </a:extLst>
                </a:gridCol>
              </a:tblGrid>
              <a:tr h="2866756">
                <a:tc>
                  <a:txBody>
                    <a:bodyPr/>
                    <a:lstStyle/>
                    <a:p>
                      <a:r>
                        <a:rPr lang="en-US" sz="1400" b="1" cap="all" spc="60" dirty="0">
                          <a:solidFill>
                            <a:schemeClr val="tx1"/>
                          </a:solidFill>
                          <a:effectLst/>
                          <a:latin typeface="Calibri Light"/>
                        </a:rPr>
                        <a:t>OTKRIVANJE ŠIFRE </a:t>
                      </a:r>
                    </a:p>
                  </a:txBody>
                  <a:tcPr marL="207166" marR="207166" marT="207166" marB="207166">
                    <a:lnL w="12700" cmpd="sng">
                      <a:noFill/>
                    </a:lnL>
                    <a:lnR w="12700" cmpd="sng">
                      <a:noFill/>
                    </a:lnR>
                    <a:lnT w="12700" cmpd="sng">
                      <a:noFill/>
                    </a:lnT>
                    <a:lnB w="12700" cmpd="sng">
                      <a:noFill/>
                    </a:lnB>
                    <a:solidFill>
                      <a:schemeClr val="bg1">
                        <a:lumMod val="75000"/>
                      </a:schemeClr>
                    </a:solidFill>
                  </a:tcPr>
                </a:tc>
                <a:tc>
                  <a:txBody>
                    <a:bodyPr/>
                    <a:lstStyle/>
                    <a:p>
                      <a:r>
                        <a:rPr lang="en-US" sz="1400" b="1" cap="all" spc="60" dirty="0">
                          <a:solidFill>
                            <a:schemeClr val="tx1"/>
                          </a:solidFill>
                          <a:effectLst/>
                          <a:latin typeface="Calibri Light"/>
                        </a:rPr>
                        <a:t>NA KRAJU NAŠEG PUTA IMAMO 4 BROJA KOJA ĆE NAM POMOĆI PRONAĆI ŠIFRU ZA ANIN ORMARIĆ I POMOĆI JOJ DOBITI NAGRADU ZA NJEN TRUD.</a:t>
                      </a:r>
                      <a:endParaRPr lang="hr-HR" sz="1400" b="1" cap="all" spc="60" dirty="0">
                        <a:solidFill>
                          <a:schemeClr val="tx1"/>
                        </a:solidFill>
                        <a:effectLst/>
                        <a:latin typeface="Calibri Light"/>
                      </a:endParaRPr>
                    </a:p>
                    <a:p>
                      <a:endParaRPr lang="en-US" sz="1400" b="1" cap="all" spc="60" dirty="0">
                        <a:solidFill>
                          <a:schemeClr val="tx1"/>
                        </a:solidFill>
                        <a:effectLst/>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effectLst/>
                          <a:latin typeface="Calibri Light"/>
                        </a:rPr>
                        <a:t>DVANAEST IZDAVAČKIH KUĆA ODBILO JE PRVI RUKOPIS HARRYJA POTTERA.</a:t>
                      </a:r>
                      <a:endParaRPr lang="hr-HR" sz="1400" b="1" cap="none" spc="0" dirty="0">
                        <a:solidFill>
                          <a:schemeClr val="tx1"/>
                        </a:solidFill>
                        <a:effectLst/>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rPr>
                        <a:t>OPRAH WINFREY SHOW TRAJAO JE 25 SEZONA.</a:t>
                      </a: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rPr>
                        <a:t>THOMAS EDISON IMAO JE TETOVAŽU OD PET TOČAKA. </a:t>
                      </a:r>
                      <a:endParaRPr lang="hr-HR" sz="14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effectLst/>
                        </a:rPr>
                        <a:t>SERENA JE OSVOJILA 23 GRAND SLAM TURNIRA.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cap="none" spc="0" dirty="0">
                        <a:solidFill>
                          <a:schemeClr val="tx1"/>
                        </a:solidFill>
                        <a:effectLst/>
                        <a:latin typeface="Calibri Light"/>
                      </a:endParaRPr>
                    </a:p>
                    <a:p>
                      <a:endParaRPr lang="en-US" sz="1400" b="1" cap="all" spc="60" dirty="0">
                        <a:solidFill>
                          <a:schemeClr val="tx1"/>
                        </a:solidFill>
                        <a:effectLst/>
                        <a:latin typeface="Calibri Light"/>
                      </a:endParaRPr>
                    </a:p>
                    <a:p>
                      <a:r>
                        <a:rPr lang="en-US" sz="1400" b="1" cap="all" spc="60" dirty="0">
                          <a:solidFill>
                            <a:schemeClr val="tx1"/>
                          </a:solidFill>
                          <a:effectLst/>
                          <a:latin typeface="Calibri Light"/>
                        </a:rPr>
                        <a:t>ŠIFRA NJENOG ORMARIĆA JE: </a:t>
                      </a:r>
                    </a:p>
                    <a:p>
                      <a:r>
                        <a:rPr lang="en-US" sz="1400" b="1" cap="all" spc="60" dirty="0">
                          <a:solidFill>
                            <a:schemeClr val="tx1"/>
                          </a:solidFill>
                          <a:effectLst/>
                          <a:latin typeface="Calibri Light"/>
                        </a:rPr>
                        <a:t>PRVI TRAG MINUS 3</a:t>
                      </a:r>
                    </a:p>
                    <a:p>
                      <a:r>
                        <a:rPr lang="en-US" sz="1400" b="1" cap="all" spc="60" dirty="0">
                          <a:solidFill>
                            <a:schemeClr val="tx1"/>
                          </a:solidFill>
                          <a:effectLst/>
                          <a:latin typeface="Calibri Light"/>
                        </a:rPr>
                        <a:t>DRUGI TRAG PODIJELJENO NA 5</a:t>
                      </a:r>
                    </a:p>
                    <a:p>
                      <a:r>
                        <a:rPr lang="en-US" sz="1400" b="1" cap="all" spc="60" dirty="0">
                          <a:solidFill>
                            <a:schemeClr val="tx1"/>
                          </a:solidFill>
                          <a:effectLst/>
                          <a:latin typeface="Calibri Light"/>
                        </a:rPr>
                        <a:t>TREĆI TRAG PLUS 1</a:t>
                      </a:r>
                    </a:p>
                    <a:p>
                      <a:r>
                        <a:rPr lang="en-US" sz="1400" b="1" cap="all" spc="60" dirty="0">
                          <a:solidFill>
                            <a:schemeClr val="tx1"/>
                          </a:solidFill>
                          <a:effectLst/>
                          <a:latin typeface="Calibri Light"/>
                        </a:rPr>
                        <a:t>OD ČETVRTOG TRAGA NAPRAVITE ODLIČAN BROJ </a:t>
                      </a:r>
                    </a:p>
                    <a:p>
                      <a:endParaRPr lang="en-US" sz="1400" b="1" cap="all" spc="60" dirty="0">
                        <a:solidFill>
                          <a:schemeClr val="tx1"/>
                        </a:solidFill>
                        <a:effectLst/>
                        <a:latin typeface="Calibri Light"/>
                      </a:endParaRPr>
                    </a:p>
                    <a:p>
                      <a:endParaRPr lang="en-US" sz="1400" b="1" cap="all" spc="60" dirty="0">
                        <a:solidFill>
                          <a:schemeClr val="tx1"/>
                        </a:solidFill>
                        <a:effectLst/>
                        <a:latin typeface="Calibri Light"/>
                      </a:endParaRPr>
                    </a:p>
                    <a:p>
                      <a:r>
                        <a:rPr lang="en-US" sz="1400" b="1" cap="all" spc="60" dirty="0">
                          <a:solidFill>
                            <a:schemeClr val="tx1"/>
                          </a:solidFill>
                          <a:effectLst/>
                          <a:latin typeface="Calibri Light"/>
                        </a:rPr>
                        <a:t>I ODGOVOR JE..?  </a:t>
                      </a:r>
                    </a:p>
                  </a:txBody>
                  <a:tcPr marL="207166" marR="207166" marT="207166" marB="207166">
                    <a:lnL w="12700" cmpd="sng">
                      <a:noFill/>
                    </a:lnL>
                    <a:lnR w="12700" cmpd="sng">
                      <a:noFill/>
                    </a:lnR>
                    <a:lnT w="12700" cmpd="sng">
                      <a:noFill/>
                    </a:lnT>
                    <a:lnB w="12700" cmpd="sng">
                      <a:noFill/>
                    </a:lnB>
                    <a:noFill/>
                  </a:tcPr>
                </a:tc>
                <a:extLst>
                  <a:ext uri="{0D108BD9-81ED-4DB2-BD59-A6C34878D82A}">
                    <a16:rowId xmlns:a16="http://schemas.microsoft.com/office/drawing/2014/main" val="908978109"/>
                  </a:ext>
                </a:extLst>
              </a:tr>
              <a:tr h="2126585">
                <a:tc>
                  <a:txBody>
                    <a:bodyPr/>
                    <a:lstStyle/>
                    <a:p>
                      <a:pPr lvl="0">
                        <a:buNone/>
                      </a:pPr>
                      <a:r>
                        <a:rPr lang="en-US" sz="1400" b="1" cap="all" spc="60" dirty="0">
                          <a:solidFill>
                            <a:schemeClr val="tx1"/>
                          </a:solidFill>
                          <a:effectLst/>
                          <a:latin typeface="Calibri Light"/>
                        </a:rPr>
                        <a:t>STAKLENKE </a:t>
                      </a:r>
                    </a:p>
                    <a:p>
                      <a:pPr lvl="0">
                        <a:buNone/>
                      </a:pPr>
                      <a:r>
                        <a:rPr lang="en-US" sz="1400" b="1" cap="all" spc="60" dirty="0">
                          <a:solidFill>
                            <a:schemeClr val="tx1"/>
                          </a:solidFill>
                          <a:effectLst/>
                          <a:latin typeface="Calibri Light"/>
                        </a:rPr>
                        <a:t>USTRAJNOSTI</a:t>
                      </a:r>
                    </a:p>
                  </a:txBody>
                  <a:tcPr marL="207165" marR="207165" marT="207165" marB="207165">
                    <a:lnL w="0">
                      <a:noFill/>
                    </a:lnL>
                    <a:lnR w="0">
                      <a:noFill/>
                    </a:lnR>
                    <a:lnT w="0">
                      <a:noFill/>
                    </a:lnT>
                    <a:lnB w="0">
                      <a:noFill/>
                    </a:lnB>
                    <a:solidFill>
                      <a:schemeClr val="bg1">
                        <a:lumMod val="75000"/>
                      </a:schemeClr>
                    </a:solidFill>
                  </a:tcPr>
                </a:tc>
                <a:tc>
                  <a:txBody>
                    <a:bodyPr/>
                    <a:lstStyle/>
                    <a:p>
                      <a:pPr lvl="0">
                        <a:buNone/>
                      </a:pPr>
                      <a:r>
                        <a:rPr lang="en-US" sz="1400" b="1" cap="all" spc="60" dirty="0">
                          <a:solidFill>
                            <a:schemeClr val="tx1"/>
                          </a:solidFill>
                          <a:effectLst/>
                          <a:latin typeface="Calibri Light"/>
                        </a:rPr>
                        <a:t>UČENICIMA SE POKAŽU NJIHOVE STAKLENKE USTRAJNOSTI (KOJE BI TREBALE BITI ISPUNJENE ŽETONIMA POKUŠAJA) I RAZGOVARA SE O OTPORNOSTI I USTRAJNOSTI. </a:t>
                      </a:r>
                    </a:p>
                    <a:p>
                      <a:pPr lvl="0">
                        <a:buNone/>
                      </a:pPr>
                      <a:r>
                        <a:rPr lang="en-US" sz="1400" b="1" cap="all" spc="60" dirty="0">
                          <a:solidFill>
                            <a:schemeClr val="tx1"/>
                          </a:solidFill>
                          <a:effectLst/>
                          <a:latin typeface="Calibri Light"/>
                        </a:rPr>
                        <a:t>UČENICI TAKOĐER PREDSTAVLAJU SVOJ OMILJENI GROWIE LIK IZ KNJIGE. </a:t>
                      </a:r>
                    </a:p>
                  </a:txBody>
                  <a:tcPr marL="207165" marR="207165" marT="207165" marB="207165">
                    <a:lnL w="0">
                      <a:noFill/>
                    </a:lnL>
                    <a:lnR w="0">
                      <a:noFill/>
                    </a:lnR>
                    <a:lnT w="0">
                      <a:noFill/>
                    </a:lnT>
                    <a:lnB w="0">
                      <a:noFill/>
                    </a:lnB>
                    <a:noFill/>
                  </a:tcPr>
                </a:tc>
                <a:extLst>
                  <a:ext uri="{0D108BD9-81ED-4DB2-BD59-A6C34878D82A}">
                    <a16:rowId xmlns:a16="http://schemas.microsoft.com/office/drawing/2014/main" val="2554938234"/>
                  </a:ext>
                </a:extLst>
              </a:tr>
            </a:tbl>
          </a:graphicData>
        </a:graphic>
      </p:graphicFrame>
      <p:sp>
        <p:nvSpPr>
          <p:cNvPr id="10" name="TekstniOkvir 9">
            <a:extLst>
              <a:ext uri="{FF2B5EF4-FFF2-40B4-BE49-F238E27FC236}">
                <a16:creationId xmlns:a16="http://schemas.microsoft.com/office/drawing/2014/main" id="{7D6ECF77-E516-4949-9588-8B9B885047C7}"/>
              </a:ext>
            </a:extLst>
          </p:cNvPr>
          <p:cNvSpPr txBox="1"/>
          <p:nvPr/>
        </p:nvSpPr>
        <p:spPr>
          <a:xfrm>
            <a:off x="1004047" y="427455"/>
            <a:ext cx="9179859" cy="646331"/>
          </a:xfrm>
          <a:prstGeom prst="rect">
            <a:avLst/>
          </a:prstGeom>
          <a:noFill/>
        </p:spPr>
        <p:txBody>
          <a:bodyPr wrap="square" rtlCol="0">
            <a:spAutoFit/>
          </a:bodyPr>
          <a:lstStyle/>
          <a:p>
            <a:r>
              <a:rPr lang="hr-HR" sz="3600" b="1" dirty="0">
                <a:solidFill>
                  <a:srgbClr val="FF7C80"/>
                </a:solidFill>
              </a:rPr>
              <a:t>ČETVRTA RADIONICA: GAME, SET, MATCH</a:t>
            </a:r>
          </a:p>
        </p:txBody>
      </p:sp>
    </p:spTree>
    <p:extLst>
      <p:ext uri="{BB962C8B-B14F-4D97-AF65-F5344CB8AC3E}">
        <p14:creationId xmlns:p14="http://schemas.microsoft.com/office/powerpoint/2010/main" val="67481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7" name="TextBox 6">
            <a:extLst>
              <a:ext uri="{FF2B5EF4-FFF2-40B4-BE49-F238E27FC236}">
                <a16:creationId xmlns:a16="http://schemas.microsoft.com/office/drawing/2014/main" id="{8E251B13-5158-23A7-31F8-1C234C1AED86}"/>
              </a:ext>
            </a:extLst>
          </p:cNvPr>
          <p:cNvSpPr txBox="1"/>
          <p:nvPr/>
        </p:nvSpPr>
        <p:spPr>
          <a:xfrm>
            <a:off x="838200" y="643467"/>
            <a:ext cx="2951205" cy="557106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kern="1200">
                <a:solidFill>
                  <a:srgbClr val="FFFFFF"/>
                </a:solidFill>
                <a:latin typeface="+mj-lt"/>
                <a:ea typeface="+mj-ea"/>
                <a:cs typeface="+mj-cs"/>
              </a:rPr>
              <a:t>TEORIJSKI OKVIR </a:t>
            </a:r>
          </a:p>
        </p:txBody>
      </p:sp>
      <p:sp>
        <p:nvSpPr>
          <p:cNvPr id="6" name="TextBox 5">
            <a:extLst>
              <a:ext uri="{FF2B5EF4-FFF2-40B4-BE49-F238E27FC236}">
                <a16:creationId xmlns:a16="http://schemas.microsoft.com/office/drawing/2014/main" id="{8B72F73C-806D-EE85-51EC-92B0FD3D905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3" name="Slika 2">
            <a:extLst>
              <a:ext uri="{FF2B5EF4-FFF2-40B4-BE49-F238E27FC236}">
                <a16:creationId xmlns:a16="http://schemas.microsoft.com/office/drawing/2014/main" id="{18722987-CF4D-49B6-834E-66A9AC37E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584FC49-E46C-A498-A460-C4C60AEEF289}"/>
              </a:ext>
            </a:extLst>
          </p:cNvPr>
          <p:cNvSpPr txBox="1"/>
          <p:nvPr/>
        </p:nvSpPr>
        <p:spPr>
          <a:xfrm>
            <a:off x="99067" y="105396"/>
            <a:ext cx="6928979" cy="3970318"/>
          </a:xfrm>
          <a:prstGeom prst="rect">
            <a:avLst/>
          </a:prstGeom>
          <a:ln w="57150">
            <a:solidFill>
              <a:srgbClr val="FF7C80"/>
            </a:solid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dirty="0">
                <a:ea typeface="+mn-lt"/>
                <a:cs typeface="+mn-lt"/>
              </a:rPr>
              <a:t>POJAM MISAONI (MENTALNI) SKLOP OZNAČAVA VJEROVANJA ILI NAČIN RAZMIŠLJANJA OSOBE. TO JE SKLOP UVJERENJA KOJI UTJEČE NA TO KAKO PRISTUPAMO RAZLIČITIM SITUACIJAMA U ŽIVOTU. DESETLJEĆA ISTRAŽIVANJA U DRUŠTVENIM ZNANOSTIMA I NEUROZNANOSTI POKAZUJU DA LJUDI IMAJU RAZLIČITA UVJERENJA O PRIRODI TALENATA I SPOSOBNOSTI. </a:t>
            </a:r>
          </a:p>
          <a:p>
            <a:pPr algn="just"/>
            <a:endParaRPr lang="en-US" sz="1400" b="1" dirty="0">
              <a:ea typeface="+mn-lt"/>
              <a:cs typeface="+mn-lt"/>
            </a:endParaRPr>
          </a:p>
          <a:p>
            <a:pPr algn="just"/>
            <a:r>
              <a:rPr lang="en-US" sz="1400" b="1" dirty="0">
                <a:ea typeface="+mn-lt"/>
                <a:cs typeface="+mn-lt"/>
              </a:rPr>
              <a:t>FIKSNI I RASTUĆI MENTALNI SKLOP TERMINI SU DOBRO POZNATI U OBRAZOVANJU I SPORTU. TERMINE JE OSMISLILA CAROL DWECK, PROFESORICA PSIHOLOGIJE NA SVEUČILIŠTU STANFORD. DWECK I NJEN TIM DESETLJEĆIMA SU PROUČAVALI PONAŠANJE TISUĆA UČENIKA I SHVATILI KAKO NAČIN RAZMIŠLJANJA, I  PONAJPRIJE KAKO NAČIN DOŽIVLJAVANJA VLASTITIH SPOSOBNOSTI, IGRA VRLO VAŽNU ULOGU U NJIHOVOJ MOTIVACIJI I POSTIGNUĆIMA. DJECA ČIJE RAZMIŠLJANJE PODRŽAVA RAST DOČEKUJU IZAZOVE KAO PRILIKE ZA POBOLJŠANJE TE VJERUJU DA SE NJIHOVE VLASTITE SPOSOBNOSTI MOGU PROMIJENITI UZ FOKUSIRAN TRUD. S DRUGE STRANE, DJECA S FIKSNIM NAČINOM RAZMIŠLJANJA VJERUJU DA POSJEDUJU OGRANIČENU KOLIČINU TALENATA KOJA SE NE MOŽE PROMIJENITI TE BJEŽE OD IZAZOVA KOJI BI MOGLI RAZOTKRITI NJIHOVE NESPOSOBNOSTI. </a:t>
            </a:r>
          </a:p>
          <a:p>
            <a:pPr algn="just"/>
            <a:endParaRPr lang="en-US" sz="1400" b="1" dirty="0">
              <a:ea typeface="+mn-lt"/>
              <a:cs typeface="+mn-lt"/>
            </a:endParaRPr>
          </a:p>
        </p:txBody>
      </p:sp>
      <p:sp>
        <p:nvSpPr>
          <p:cNvPr id="4" name="TekstniOkvir 3">
            <a:extLst>
              <a:ext uri="{FF2B5EF4-FFF2-40B4-BE49-F238E27FC236}">
                <a16:creationId xmlns:a16="http://schemas.microsoft.com/office/drawing/2014/main" id="{2997F636-EEB8-4A53-A432-914B9FC69272}"/>
              </a:ext>
            </a:extLst>
          </p:cNvPr>
          <p:cNvSpPr txBox="1"/>
          <p:nvPr/>
        </p:nvSpPr>
        <p:spPr>
          <a:xfrm>
            <a:off x="5683624" y="5226424"/>
            <a:ext cx="5154705" cy="830997"/>
          </a:xfrm>
          <a:prstGeom prst="rect">
            <a:avLst/>
          </a:prstGeom>
          <a:noFill/>
          <a:ln w="22225">
            <a:solidFill>
              <a:srgbClr val="FF7C80"/>
            </a:solidFill>
            <a:prstDash val="sysDash"/>
          </a:ln>
        </p:spPr>
        <p:txBody>
          <a:bodyPr wrap="square" rtlCol="0">
            <a:spAutoFit/>
          </a:bodyPr>
          <a:lstStyle/>
          <a:p>
            <a:r>
              <a:rPr lang="hr-HR" sz="4800" dirty="0"/>
              <a:t>TEORIJSKI OKVIR</a:t>
            </a:r>
          </a:p>
        </p:txBody>
      </p:sp>
    </p:spTree>
    <p:extLst>
      <p:ext uri="{BB962C8B-B14F-4D97-AF65-F5344CB8AC3E}">
        <p14:creationId xmlns:p14="http://schemas.microsoft.com/office/powerpoint/2010/main" val="2554298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656D407E-18DD-49A0-92C9-339411C467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kstniOkvir 5">
            <a:extLst>
              <a:ext uri="{FF2B5EF4-FFF2-40B4-BE49-F238E27FC236}">
                <a16:creationId xmlns:a16="http://schemas.microsoft.com/office/drawing/2014/main" id="{45E808AB-58BC-463E-91BA-77A93B06C530}"/>
              </a:ext>
            </a:extLst>
          </p:cNvPr>
          <p:cNvSpPr txBox="1"/>
          <p:nvPr/>
        </p:nvSpPr>
        <p:spPr>
          <a:xfrm>
            <a:off x="2079812" y="788894"/>
            <a:ext cx="8624047" cy="923330"/>
          </a:xfrm>
          <a:prstGeom prst="rect">
            <a:avLst/>
          </a:prstGeom>
          <a:noFill/>
        </p:spPr>
        <p:txBody>
          <a:bodyPr wrap="square" rtlCol="0">
            <a:spAutoFit/>
          </a:bodyPr>
          <a:lstStyle/>
          <a:p>
            <a:r>
              <a:rPr lang="hr-HR" sz="5400" b="1" dirty="0"/>
              <a:t>HVALA NA POZORNOSTI!</a:t>
            </a:r>
          </a:p>
        </p:txBody>
      </p:sp>
    </p:spTree>
    <p:extLst>
      <p:ext uri="{BB962C8B-B14F-4D97-AF65-F5344CB8AC3E}">
        <p14:creationId xmlns:p14="http://schemas.microsoft.com/office/powerpoint/2010/main" val="3773064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7" name="TextBox 6">
            <a:extLst>
              <a:ext uri="{FF2B5EF4-FFF2-40B4-BE49-F238E27FC236}">
                <a16:creationId xmlns:a16="http://schemas.microsoft.com/office/drawing/2014/main" id="{8E251B13-5158-23A7-31F8-1C234C1AED86}"/>
              </a:ext>
            </a:extLst>
          </p:cNvPr>
          <p:cNvSpPr txBox="1"/>
          <p:nvPr/>
        </p:nvSpPr>
        <p:spPr>
          <a:xfrm>
            <a:off x="838200" y="643467"/>
            <a:ext cx="2951205" cy="557106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kern="1200">
                <a:solidFill>
                  <a:srgbClr val="FFFFFF"/>
                </a:solidFill>
                <a:latin typeface="+mj-lt"/>
                <a:ea typeface="+mj-ea"/>
                <a:cs typeface="+mj-cs"/>
              </a:rPr>
              <a:t>TEORIJSKI OKVIR </a:t>
            </a:r>
          </a:p>
        </p:txBody>
      </p:sp>
      <p:sp>
        <p:nvSpPr>
          <p:cNvPr id="6" name="TextBox 5">
            <a:extLst>
              <a:ext uri="{FF2B5EF4-FFF2-40B4-BE49-F238E27FC236}">
                <a16:creationId xmlns:a16="http://schemas.microsoft.com/office/drawing/2014/main" id="{8B72F73C-806D-EE85-51EC-92B0FD3D905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3" name="Slika 2">
            <a:extLst>
              <a:ext uri="{FF2B5EF4-FFF2-40B4-BE49-F238E27FC236}">
                <a16:creationId xmlns:a16="http://schemas.microsoft.com/office/drawing/2014/main" id="{DE053C9E-536A-4074-83D9-2D40081B4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584FC49-E46C-A498-A460-C4C60AEEF289}"/>
              </a:ext>
            </a:extLst>
          </p:cNvPr>
          <p:cNvSpPr txBox="1"/>
          <p:nvPr/>
        </p:nvSpPr>
        <p:spPr>
          <a:xfrm>
            <a:off x="152855" y="268372"/>
            <a:ext cx="6928979" cy="2893100"/>
          </a:xfrm>
          <a:prstGeom prst="rect">
            <a:avLst/>
          </a:prstGeom>
          <a:ln w="57150">
            <a:solidFill>
              <a:srgbClr val="FF7C80"/>
            </a:solid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sz="1400" b="1" dirty="0">
              <a:ea typeface="+mn-lt"/>
              <a:cs typeface="+mn-lt"/>
            </a:endParaRPr>
          </a:p>
          <a:p>
            <a:pPr algn="just"/>
            <a:r>
              <a:rPr lang="en-US" sz="1400" b="1" dirty="0">
                <a:ea typeface="+mn-lt"/>
                <a:cs typeface="+mn-lt"/>
              </a:rPr>
              <a:t>RASTUĆI MENTALNI SKLOP DAJE NAM ŽELJU I MOTIVACIJU ZA NAPRETKOM I PRITOM NIJE VAŽNO JESMO LI U OVOM TRENUTKU USPJEŠNI, VEĆ VJERUJEMO DA SE S DOVOLJNO TRUDA MOŽE POSTIĆI NAŠ KRAJNJI CILJ. OSOBE KOJE VJERUJU DA SU SPOSOBNOSTI NEPROMJENJIVE TEŽE PRIHVAĆAJU POGREŠKE JER MISLE DA SU ONE ODRAZ MANJKA SPOSOBNOSTI TE DA SE TRUDOM NE MOGU POBOLJŠATI. TAKVO MIŠLJENJE DOVODI DO ODUSTAJANJA, IZBJEGAVANJA POGREŠAKA I POVRATNIH INFORMACIJA, UMJESTO VIĐENJA POGREŠAKA KAO PRILIKE ZA POBOLJŠANJEM. ZATO, KAKO SAMA DWECK KAŽE: „MENTALNI SKLOP MIJENJA ZNAČENJE NEUSPJEHA.“</a:t>
            </a:r>
          </a:p>
          <a:p>
            <a:pPr algn="just"/>
            <a:endParaRPr lang="en-US" sz="1400" b="1" dirty="0">
              <a:ea typeface="+mn-lt"/>
              <a:cs typeface="+mn-lt"/>
            </a:endParaRPr>
          </a:p>
          <a:p>
            <a:pPr algn="just"/>
            <a:r>
              <a:rPr lang="en-US" sz="1400" b="1" dirty="0">
                <a:ea typeface="+mn-lt"/>
                <a:cs typeface="+mn-lt"/>
              </a:rPr>
              <a:t>BUDUĆI DA SE VJEROVANJA MOGU MIJENJATI, MOŽE SE MIJ</a:t>
            </a:r>
            <a:r>
              <a:rPr lang="hr-HR" sz="1400" b="1" dirty="0">
                <a:ea typeface="+mn-lt"/>
                <a:cs typeface="+mn-lt"/>
              </a:rPr>
              <a:t>E</a:t>
            </a:r>
            <a:r>
              <a:rPr lang="en-US" sz="1400" b="1" dirty="0">
                <a:ea typeface="+mn-lt"/>
                <a:cs typeface="+mn-lt"/>
              </a:rPr>
              <a:t>NJATI I NAŠ MENTALNI SKLOP. ISTRAŽIVANJA SU POKAZALA DA PROMJENOM NAČINA RAZMIŠLJANJA MOŽEMO POTAKNUTI BOLJA POSTIGNUĆA. </a:t>
            </a:r>
            <a:endParaRPr lang="en-US" sz="1400" dirty="0"/>
          </a:p>
        </p:txBody>
      </p:sp>
      <p:sp>
        <p:nvSpPr>
          <p:cNvPr id="9" name="TekstniOkvir 8">
            <a:extLst>
              <a:ext uri="{FF2B5EF4-FFF2-40B4-BE49-F238E27FC236}">
                <a16:creationId xmlns:a16="http://schemas.microsoft.com/office/drawing/2014/main" id="{B5CF9C84-25FB-42E9-B2AC-DFD136431ACC}"/>
              </a:ext>
            </a:extLst>
          </p:cNvPr>
          <p:cNvSpPr txBox="1"/>
          <p:nvPr/>
        </p:nvSpPr>
        <p:spPr>
          <a:xfrm>
            <a:off x="5683624" y="5226424"/>
            <a:ext cx="5154705" cy="830997"/>
          </a:xfrm>
          <a:prstGeom prst="rect">
            <a:avLst/>
          </a:prstGeom>
          <a:noFill/>
          <a:ln w="22225">
            <a:solidFill>
              <a:srgbClr val="FF7C80"/>
            </a:solidFill>
            <a:prstDash val="sysDash"/>
          </a:ln>
        </p:spPr>
        <p:txBody>
          <a:bodyPr wrap="square" rtlCol="0">
            <a:spAutoFit/>
          </a:bodyPr>
          <a:lstStyle/>
          <a:p>
            <a:r>
              <a:rPr lang="hr-HR" sz="4800" dirty="0"/>
              <a:t>TEORIJSKI OKVIR</a:t>
            </a:r>
          </a:p>
        </p:txBody>
      </p:sp>
    </p:spTree>
    <p:extLst>
      <p:ext uri="{BB962C8B-B14F-4D97-AF65-F5344CB8AC3E}">
        <p14:creationId xmlns:p14="http://schemas.microsoft.com/office/powerpoint/2010/main" val="46267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CB3BAAE9-7EE6-4C35-9073-3554FF3A8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4">
            <a:extLst>
              <a:ext uri="{FF2B5EF4-FFF2-40B4-BE49-F238E27FC236}">
                <a16:creationId xmlns:a16="http://schemas.microsoft.com/office/drawing/2014/main" id="{89A43D1A-4E8C-BEB9-112B-98DCCEF6710D}"/>
              </a:ext>
            </a:extLst>
          </p:cNvPr>
          <p:cNvPicPr>
            <a:picLocks noGrp="1" noChangeAspect="1"/>
          </p:cNvPicPr>
          <p:nvPr>
            <p:ph idx="1"/>
          </p:nvPr>
        </p:nvPicPr>
        <p:blipFill>
          <a:blip r:embed="rId3"/>
          <a:stretch>
            <a:fillRect/>
          </a:stretch>
        </p:blipFill>
        <p:spPr>
          <a:xfrm>
            <a:off x="4030419" y="1741219"/>
            <a:ext cx="1929846" cy="3125771"/>
          </a:xfrm>
        </p:spPr>
      </p:pic>
      <p:pic>
        <p:nvPicPr>
          <p:cNvPr id="5" name="Picture 5">
            <a:extLst>
              <a:ext uri="{FF2B5EF4-FFF2-40B4-BE49-F238E27FC236}">
                <a16:creationId xmlns:a16="http://schemas.microsoft.com/office/drawing/2014/main" id="{51D14B75-EACA-4B90-EF19-7FFF7B7A6209}"/>
              </a:ext>
            </a:extLst>
          </p:cNvPr>
          <p:cNvPicPr>
            <a:picLocks noChangeAspect="1"/>
          </p:cNvPicPr>
          <p:nvPr/>
        </p:nvPicPr>
        <p:blipFill>
          <a:blip r:embed="rId4"/>
          <a:stretch>
            <a:fillRect/>
          </a:stretch>
        </p:blipFill>
        <p:spPr>
          <a:xfrm>
            <a:off x="6157410" y="1736942"/>
            <a:ext cx="2058796" cy="3123157"/>
          </a:xfrm>
          <a:prstGeom prst="rect">
            <a:avLst/>
          </a:prstGeom>
        </p:spPr>
      </p:pic>
      <p:sp>
        <p:nvSpPr>
          <p:cNvPr id="6" name="TextBox 5">
            <a:extLst>
              <a:ext uri="{FF2B5EF4-FFF2-40B4-BE49-F238E27FC236}">
                <a16:creationId xmlns:a16="http://schemas.microsoft.com/office/drawing/2014/main" id="{119A58B8-55C5-57DC-C8DC-3B84DFA195C1}"/>
              </a:ext>
            </a:extLst>
          </p:cNvPr>
          <p:cNvSpPr txBox="1"/>
          <p:nvPr/>
        </p:nvSpPr>
        <p:spPr>
          <a:xfrm>
            <a:off x="164604" y="381015"/>
            <a:ext cx="354930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err="1">
                <a:ea typeface="+mn-lt"/>
                <a:cs typeface="+mn-lt"/>
              </a:rPr>
              <a:t>Fiksna</a:t>
            </a:r>
            <a:r>
              <a:rPr lang="en-US" sz="2400" b="1" dirty="0">
                <a:ea typeface="+mn-lt"/>
                <a:cs typeface="+mn-lt"/>
              </a:rPr>
              <a:t> </a:t>
            </a:r>
            <a:r>
              <a:rPr lang="en-US" sz="2400" b="1" dirty="0" err="1">
                <a:ea typeface="+mn-lt"/>
                <a:cs typeface="+mn-lt"/>
              </a:rPr>
              <a:t>orijentacija</a:t>
            </a:r>
            <a:r>
              <a:rPr lang="en-US" sz="2400" b="1" dirty="0">
                <a:ea typeface="+mn-lt"/>
                <a:cs typeface="+mn-lt"/>
              </a:rPr>
              <a:t>                     </a:t>
            </a:r>
            <a:endParaRPr lang="en-US" sz="2400" dirty="0">
              <a:cs typeface="Calibri" panose="020F0502020204030204"/>
            </a:endParaRPr>
          </a:p>
          <a:p>
            <a:pPr algn="r"/>
            <a:r>
              <a:rPr lang="en-US" sz="2400" dirty="0" err="1">
                <a:ea typeface="+mn-lt"/>
                <a:cs typeface="+mn-lt"/>
              </a:rPr>
              <a:t>izbjegavanje</a:t>
            </a:r>
            <a:r>
              <a:rPr lang="en-US" sz="2400" dirty="0">
                <a:ea typeface="+mn-lt"/>
                <a:cs typeface="+mn-lt"/>
              </a:rPr>
              <a:t> </a:t>
            </a:r>
            <a:r>
              <a:rPr lang="en-US" sz="2400" dirty="0" err="1">
                <a:ea typeface="+mn-lt"/>
                <a:cs typeface="+mn-lt"/>
              </a:rPr>
              <a:t>izazova</a:t>
            </a:r>
            <a:r>
              <a:rPr lang="en-US" sz="2400" dirty="0">
                <a:ea typeface="+mn-lt"/>
                <a:cs typeface="+mn-lt"/>
              </a:rPr>
              <a:t> </a:t>
            </a:r>
            <a:endParaRPr lang="en-US" sz="2400" dirty="0">
              <a:cs typeface="Calibri" panose="020F0502020204030204"/>
            </a:endParaRPr>
          </a:p>
          <a:p>
            <a:pPr algn="r"/>
            <a:endParaRPr lang="en-US" sz="2400" dirty="0">
              <a:ea typeface="+mn-lt"/>
              <a:cs typeface="+mn-lt"/>
            </a:endParaRPr>
          </a:p>
          <a:p>
            <a:pPr algn="r"/>
            <a:r>
              <a:rPr lang="en-US" sz="2400" dirty="0" err="1">
                <a:ea typeface="+mn-lt"/>
                <a:cs typeface="+mn-lt"/>
              </a:rPr>
              <a:t>odustajanje</a:t>
            </a:r>
            <a:r>
              <a:rPr lang="en-US" sz="2400" dirty="0">
                <a:ea typeface="+mn-lt"/>
                <a:cs typeface="+mn-lt"/>
              </a:rPr>
              <a:t> </a:t>
            </a:r>
            <a:r>
              <a:rPr lang="en-US" sz="2400" dirty="0" err="1">
                <a:ea typeface="+mn-lt"/>
                <a:cs typeface="+mn-lt"/>
              </a:rPr>
              <a:t>čim</a:t>
            </a:r>
            <a:r>
              <a:rPr lang="en-US" sz="2400" dirty="0">
                <a:ea typeface="+mn-lt"/>
                <a:cs typeface="+mn-lt"/>
              </a:rPr>
              <a:t> </a:t>
            </a:r>
            <a:r>
              <a:rPr lang="en-US" sz="2400" dirty="0" err="1">
                <a:ea typeface="+mn-lt"/>
                <a:cs typeface="+mn-lt"/>
              </a:rPr>
              <a:t>stvari</a:t>
            </a:r>
            <a:r>
              <a:rPr lang="en-US" sz="2400" dirty="0">
                <a:ea typeface="+mn-lt"/>
                <a:cs typeface="+mn-lt"/>
              </a:rPr>
              <a:t> </a:t>
            </a:r>
            <a:endParaRPr lang="en-US" sz="2400" dirty="0">
              <a:cs typeface="Calibri" panose="020F0502020204030204"/>
            </a:endParaRPr>
          </a:p>
          <a:p>
            <a:pPr algn="r"/>
            <a:r>
              <a:rPr lang="en-US" sz="2400" dirty="0" err="1">
                <a:ea typeface="+mn-lt"/>
                <a:cs typeface="+mn-lt"/>
              </a:rPr>
              <a:t>postanu</a:t>
            </a:r>
            <a:r>
              <a:rPr lang="en-US" sz="2400" dirty="0">
                <a:ea typeface="+mn-lt"/>
                <a:cs typeface="+mn-lt"/>
              </a:rPr>
              <a:t> </a:t>
            </a:r>
            <a:r>
              <a:rPr lang="en-US" sz="2400" dirty="0" err="1">
                <a:ea typeface="+mn-lt"/>
                <a:cs typeface="+mn-lt"/>
              </a:rPr>
              <a:t>teške</a:t>
            </a:r>
            <a:endParaRPr lang="en-US" sz="2400" dirty="0">
              <a:ea typeface="+mn-lt"/>
              <a:cs typeface="+mn-lt"/>
            </a:endParaRPr>
          </a:p>
          <a:p>
            <a:pPr algn="r"/>
            <a:endParaRPr lang="en-US" sz="2400" dirty="0">
              <a:ea typeface="+mn-lt"/>
              <a:cs typeface="+mn-lt"/>
            </a:endParaRPr>
          </a:p>
          <a:p>
            <a:pPr algn="r"/>
            <a:r>
              <a:rPr lang="en-US" sz="2400" dirty="0" err="1">
                <a:ea typeface="+mn-lt"/>
                <a:cs typeface="+mn-lt"/>
              </a:rPr>
              <a:t>stav</a:t>
            </a:r>
            <a:r>
              <a:rPr lang="en-US" sz="2400" dirty="0">
                <a:ea typeface="+mn-lt"/>
                <a:cs typeface="+mn-lt"/>
              </a:rPr>
              <a:t> da se </a:t>
            </a:r>
            <a:r>
              <a:rPr lang="en-US" sz="2400" dirty="0" err="1">
                <a:ea typeface="+mn-lt"/>
                <a:cs typeface="+mn-lt"/>
              </a:rPr>
              <a:t>trudom</a:t>
            </a:r>
            <a:r>
              <a:rPr lang="en-US" sz="2400" dirty="0">
                <a:ea typeface="+mn-lt"/>
                <a:cs typeface="+mn-lt"/>
              </a:rPr>
              <a:t> ne </a:t>
            </a:r>
            <a:endParaRPr lang="en-US" sz="2400" dirty="0">
              <a:cs typeface="Calibri" panose="020F0502020204030204"/>
            </a:endParaRPr>
          </a:p>
          <a:p>
            <a:pPr algn="r"/>
            <a:r>
              <a:rPr lang="en-US" sz="2400" dirty="0" err="1">
                <a:ea typeface="+mn-lt"/>
                <a:cs typeface="+mn-lt"/>
              </a:rPr>
              <a:t>postiže</a:t>
            </a:r>
            <a:r>
              <a:rPr lang="en-US" sz="2400" dirty="0">
                <a:ea typeface="+mn-lt"/>
                <a:cs typeface="+mn-lt"/>
              </a:rPr>
              <a:t> </a:t>
            </a:r>
            <a:r>
              <a:rPr lang="en-US" sz="2400" dirty="0" err="1">
                <a:ea typeface="+mn-lt"/>
                <a:cs typeface="+mn-lt"/>
              </a:rPr>
              <a:t>puno</a:t>
            </a:r>
            <a:r>
              <a:rPr lang="en-US" sz="2400" dirty="0">
                <a:ea typeface="+mn-lt"/>
                <a:cs typeface="+mn-lt"/>
              </a:rPr>
              <a:t> </a:t>
            </a:r>
            <a:endParaRPr lang="en-US" sz="2400" dirty="0">
              <a:cs typeface="Calibri" panose="020F0502020204030204"/>
            </a:endParaRPr>
          </a:p>
          <a:p>
            <a:pPr algn="r"/>
            <a:endParaRPr lang="en-US" sz="2400" dirty="0">
              <a:ea typeface="+mn-lt"/>
              <a:cs typeface="+mn-lt"/>
            </a:endParaRPr>
          </a:p>
          <a:p>
            <a:pPr algn="r"/>
            <a:r>
              <a:rPr lang="en-US" sz="2400" dirty="0" err="1">
                <a:ea typeface="+mn-lt"/>
                <a:cs typeface="+mn-lt"/>
              </a:rPr>
              <a:t>ignoriranje</a:t>
            </a:r>
            <a:r>
              <a:rPr lang="en-US" sz="2400" dirty="0">
                <a:ea typeface="+mn-lt"/>
                <a:cs typeface="+mn-lt"/>
              </a:rPr>
              <a:t> </a:t>
            </a:r>
            <a:r>
              <a:rPr lang="en-US" sz="2400" dirty="0" err="1">
                <a:ea typeface="+mn-lt"/>
                <a:cs typeface="+mn-lt"/>
              </a:rPr>
              <a:t>korisnih</a:t>
            </a:r>
            <a:r>
              <a:rPr lang="en-US" sz="2400" dirty="0">
                <a:ea typeface="+mn-lt"/>
                <a:cs typeface="+mn-lt"/>
              </a:rPr>
              <a:t> </a:t>
            </a:r>
            <a:r>
              <a:rPr lang="en-US" sz="2400" dirty="0" err="1">
                <a:ea typeface="+mn-lt"/>
                <a:cs typeface="+mn-lt"/>
              </a:rPr>
              <a:t>povratnih</a:t>
            </a:r>
            <a:r>
              <a:rPr lang="en-US" sz="2400" dirty="0">
                <a:ea typeface="+mn-lt"/>
                <a:cs typeface="+mn-lt"/>
              </a:rPr>
              <a:t> </a:t>
            </a:r>
            <a:r>
              <a:rPr lang="en-US" sz="2400" dirty="0" err="1">
                <a:ea typeface="+mn-lt"/>
                <a:cs typeface="+mn-lt"/>
              </a:rPr>
              <a:t>informacija</a:t>
            </a:r>
            <a:r>
              <a:rPr lang="en-US" sz="2400" dirty="0">
                <a:ea typeface="+mn-lt"/>
                <a:cs typeface="+mn-lt"/>
              </a:rPr>
              <a:t> </a:t>
            </a:r>
          </a:p>
          <a:p>
            <a:pPr algn="r"/>
            <a:endParaRPr lang="en-US" sz="2400" dirty="0">
              <a:ea typeface="+mn-lt"/>
              <a:cs typeface="+mn-lt"/>
            </a:endParaRPr>
          </a:p>
          <a:p>
            <a:pPr algn="r"/>
            <a:r>
              <a:rPr lang="en-US" sz="2400" dirty="0" err="1">
                <a:ea typeface="+mn-lt"/>
                <a:cs typeface="+mn-lt"/>
              </a:rPr>
              <a:t>ugroženost</a:t>
            </a:r>
            <a:r>
              <a:rPr lang="en-US" sz="2400" dirty="0">
                <a:ea typeface="+mn-lt"/>
                <a:cs typeface="+mn-lt"/>
              </a:rPr>
              <a:t> </a:t>
            </a:r>
            <a:r>
              <a:rPr lang="en-US" sz="2400" dirty="0" err="1">
                <a:ea typeface="+mn-lt"/>
                <a:cs typeface="+mn-lt"/>
              </a:rPr>
              <a:t>zbog</a:t>
            </a:r>
            <a:r>
              <a:rPr lang="en-US" sz="2400" dirty="0">
                <a:ea typeface="+mn-lt"/>
                <a:cs typeface="+mn-lt"/>
              </a:rPr>
              <a:t> </a:t>
            </a:r>
            <a:r>
              <a:rPr lang="en-US" sz="2400" dirty="0" err="1">
                <a:ea typeface="+mn-lt"/>
                <a:cs typeface="+mn-lt"/>
              </a:rPr>
              <a:t>uspjeha</a:t>
            </a:r>
            <a:r>
              <a:rPr lang="en-US" sz="2400" dirty="0">
                <a:ea typeface="+mn-lt"/>
                <a:cs typeface="+mn-lt"/>
              </a:rPr>
              <a:t> </a:t>
            </a:r>
            <a:r>
              <a:rPr lang="en-US" sz="2400" dirty="0" err="1">
                <a:ea typeface="+mn-lt"/>
                <a:cs typeface="+mn-lt"/>
              </a:rPr>
              <a:t>drugih</a:t>
            </a:r>
            <a:endParaRPr lang="en-US" sz="2400" dirty="0">
              <a:cs typeface="Calibri" panose="020F0502020204030204"/>
            </a:endParaRPr>
          </a:p>
        </p:txBody>
      </p:sp>
      <p:sp>
        <p:nvSpPr>
          <p:cNvPr id="7" name="TextBox 6">
            <a:extLst>
              <a:ext uri="{FF2B5EF4-FFF2-40B4-BE49-F238E27FC236}">
                <a16:creationId xmlns:a16="http://schemas.microsoft.com/office/drawing/2014/main" id="{42D117E4-7F1C-B502-4C9F-7713A4203DC3}"/>
              </a:ext>
            </a:extLst>
          </p:cNvPr>
          <p:cNvSpPr txBox="1"/>
          <p:nvPr/>
        </p:nvSpPr>
        <p:spPr>
          <a:xfrm>
            <a:off x="8471476" y="198564"/>
            <a:ext cx="3549304"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err="1">
                <a:cs typeface="Calibri" panose="020F0502020204030204"/>
              </a:rPr>
              <a:t>Orijentacija</a:t>
            </a:r>
            <a:r>
              <a:rPr lang="en-US" sz="2400" b="1" dirty="0">
                <a:cs typeface="Calibri" panose="020F0502020204030204"/>
              </a:rPr>
              <a:t> </a:t>
            </a:r>
            <a:r>
              <a:rPr lang="en-US" sz="2400" b="1" dirty="0" err="1">
                <a:cs typeface="Calibri" panose="020F0502020204030204"/>
              </a:rPr>
              <a:t>na</a:t>
            </a:r>
            <a:r>
              <a:rPr lang="en-US" sz="2400" b="1" dirty="0">
                <a:cs typeface="Calibri" panose="020F0502020204030204"/>
              </a:rPr>
              <a:t> </a:t>
            </a:r>
            <a:r>
              <a:rPr lang="en-US" sz="2400" b="1" dirty="0" err="1">
                <a:cs typeface="Calibri" panose="020F0502020204030204"/>
              </a:rPr>
              <a:t>razvoj</a:t>
            </a:r>
          </a:p>
          <a:p>
            <a:endParaRPr lang="en-US" sz="2400" b="1" dirty="0">
              <a:cs typeface="Calibri" panose="020F0502020204030204"/>
            </a:endParaRPr>
          </a:p>
          <a:p>
            <a:r>
              <a:rPr lang="en-US" sz="2400" dirty="0" err="1">
                <a:cs typeface="Calibri" panose="020F0502020204030204"/>
              </a:rPr>
              <a:t>iza</a:t>
            </a:r>
            <a:r>
              <a:rPr lang="en-US" sz="2400" dirty="0" err="1">
                <a:ea typeface="+mn-lt"/>
                <a:cs typeface="+mn-lt"/>
              </a:rPr>
              <a:t>zovi</a:t>
            </a:r>
            <a:r>
              <a:rPr lang="en-US" sz="2400" dirty="0">
                <a:ea typeface="+mn-lt"/>
                <a:cs typeface="+mn-lt"/>
              </a:rPr>
              <a:t> </a:t>
            </a:r>
            <a:r>
              <a:rPr lang="en-US" sz="2400" dirty="0" err="1">
                <a:ea typeface="+mn-lt"/>
                <a:cs typeface="+mn-lt"/>
              </a:rPr>
              <a:t>su</a:t>
            </a:r>
            <a:r>
              <a:rPr lang="en-US" sz="2400" dirty="0">
                <a:ea typeface="+mn-lt"/>
                <a:cs typeface="+mn-lt"/>
              </a:rPr>
              <a:t> </a:t>
            </a:r>
            <a:r>
              <a:rPr lang="en-US" sz="2400" dirty="0" err="1">
                <a:ea typeface="+mn-lt"/>
                <a:cs typeface="+mn-lt"/>
              </a:rPr>
              <a:t>motivirajući</a:t>
            </a:r>
            <a:r>
              <a:rPr lang="en-US" sz="2400" dirty="0">
                <a:ea typeface="+mn-lt"/>
                <a:cs typeface="+mn-lt"/>
              </a:rPr>
              <a:t> </a:t>
            </a:r>
            <a:endParaRPr lang="en-US" sz="2400" b="1" dirty="0">
              <a:cs typeface="Calibri" panose="020F0502020204030204"/>
            </a:endParaRPr>
          </a:p>
          <a:p>
            <a:endParaRPr lang="en-US" sz="2400" dirty="0">
              <a:ea typeface="+mn-lt"/>
              <a:cs typeface="+mn-lt"/>
            </a:endParaRPr>
          </a:p>
          <a:p>
            <a:r>
              <a:rPr lang="en-US" sz="2400" dirty="0" err="1">
                <a:ea typeface="+mn-lt"/>
                <a:cs typeface="+mn-lt"/>
              </a:rPr>
              <a:t>ustrajanje</a:t>
            </a:r>
            <a:r>
              <a:rPr lang="en-US" sz="2400" dirty="0">
                <a:ea typeface="+mn-lt"/>
                <a:cs typeface="+mn-lt"/>
              </a:rPr>
              <a:t> </a:t>
            </a:r>
            <a:r>
              <a:rPr lang="en-US" sz="2400" dirty="0" err="1">
                <a:ea typeface="+mn-lt"/>
                <a:cs typeface="+mn-lt"/>
              </a:rPr>
              <a:t>unatoč</a:t>
            </a:r>
            <a:r>
              <a:rPr lang="en-US" sz="2400" dirty="0">
                <a:ea typeface="+mn-lt"/>
                <a:cs typeface="+mn-lt"/>
              </a:rPr>
              <a:t> </a:t>
            </a:r>
            <a:endParaRPr lang="en-US" dirty="0">
              <a:cs typeface="Calibri"/>
            </a:endParaRPr>
          </a:p>
          <a:p>
            <a:r>
              <a:rPr lang="en-US" sz="2400" dirty="0" err="1">
                <a:ea typeface="+mn-lt"/>
                <a:cs typeface="+mn-lt"/>
              </a:rPr>
              <a:t>neuspjehu</a:t>
            </a:r>
            <a:r>
              <a:rPr lang="en-US" sz="2400" dirty="0">
                <a:ea typeface="+mn-lt"/>
                <a:cs typeface="+mn-lt"/>
              </a:rPr>
              <a:t> </a:t>
            </a:r>
            <a:endParaRPr lang="en-US" dirty="0"/>
          </a:p>
          <a:p>
            <a:endParaRPr lang="en-US" sz="2400" dirty="0">
              <a:ea typeface="+mn-lt"/>
              <a:cs typeface="+mn-lt"/>
            </a:endParaRPr>
          </a:p>
          <a:p>
            <a:r>
              <a:rPr lang="en-US" sz="2400" dirty="0" err="1">
                <a:ea typeface="+mn-lt"/>
                <a:cs typeface="+mn-lt"/>
              </a:rPr>
              <a:t>stav</a:t>
            </a:r>
            <a:r>
              <a:rPr lang="en-US" sz="2400" dirty="0">
                <a:ea typeface="+mn-lt"/>
                <a:cs typeface="+mn-lt"/>
              </a:rPr>
              <a:t> da je </a:t>
            </a:r>
            <a:r>
              <a:rPr lang="en-US" sz="2400" dirty="0" err="1">
                <a:ea typeface="+mn-lt"/>
                <a:cs typeface="+mn-lt"/>
              </a:rPr>
              <a:t>trud</a:t>
            </a:r>
            <a:r>
              <a:rPr lang="en-US" sz="2400" dirty="0">
                <a:ea typeface="+mn-lt"/>
                <a:cs typeface="+mn-lt"/>
              </a:rPr>
              <a:t> </a:t>
            </a:r>
            <a:r>
              <a:rPr lang="en-US" sz="2400" dirty="0" err="1">
                <a:ea typeface="+mn-lt"/>
                <a:cs typeface="+mn-lt"/>
              </a:rPr>
              <a:t>nužan</a:t>
            </a:r>
            <a:r>
              <a:rPr lang="en-US" sz="2400" dirty="0">
                <a:ea typeface="+mn-lt"/>
                <a:cs typeface="+mn-lt"/>
              </a:rPr>
              <a:t> za </a:t>
            </a:r>
            <a:r>
              <a:rPr lang="en-US" sz="2400" dirty="0" err="1">
                <a:ea typeface="+mn-lt"/>
                <a:cs typeface="+mn-lt"/>
              </a:rPr>
              <a:t>uspjeh</a:t>
            </a:r>
            <a:r>
              <a:rPr lang="en-US" sz="2400" dirty="0">
                <a:ea typeface="+mn-lt"/>
                <a:cs typeface="+mn-lt"/>
              </a:rPr>
              <a:t> </a:t>
            </a:r>
            <a:endParaRPr lang="en-US" dirty="0">
              <a:cs typeface="Calibri"/>
            </a:endParaRPr>
          </a:p>
          <a:p>
            <a:endParaRPr lang="en-US" sz="2400" dirty="0">
              <a:ea typeface="+mn-lt"/>
              <a:cs typeface="+mn-lt"/>
            </a:endParaRPr>
          </a:p>
          <a:p>
            <a:r>
              <a:rPr lang="en-US" sz="2400" dirty="0" err="1">
                <a:ea typeface="+mn-lt"/>
                <a:cs typeface="+mn-lt"/>
              </a:rPr>
              <a:t>učenje</a:t>
            </a:r>
            <a:r>
              <a:rPr lang="en-US" sz="2400" dirty="0">
                <a:ea typeface="+mn-lt"/>
                <a:cs typeface="+mn-lt"/>
              </a:rPr>
              <a:t> </a:t>
            </a:r>
            <a:r>
              <a:rPr lang="en-US" sz="2400" dirty="0" err="1">
                <a:ea typeface="+mn-lt"/>
                <a:cs typeface="+mn-lt"/>
              </a:rPr>
              <a:t>iz</a:t>
            </a:r>
            <a:r>
              <a:rPr lang="en-US" sz="2400" dirty="0">
                <a:ea typeface="+mn-lt"/>
                <a:cs typeface="+mn-lt"/>
              </a:rPr>
              <a:t> </a:t>
            </a:r>
            <a:r>
              <a:rPr lang="en-US" sz="2400" dirty="0" err="1">
                <a:ea typeface="+mn-lt"/>
                <a:cs typeface="+mn-lt"/>
              </a:rPr>
              <a:t>povratnih</a:t>
            </a:r>
            <a:r>
              <a:rPr lang="en-US" sz="2400" dirty="0">
                <a:ea typeface="+mn-lt"/>
                <a:cs typeface="+mn-lt"/>
              </a:rPr>
              <a:t> </a:t>
            </a:r>
            <a:r>
              <a:rPr lang="en-US" sz="2400" dirty="0" err="1">
                <a:ea typeface="+mn-lt"/>
                <a:cs typeface="+mn-lt"/>
              </a:rPr>
              <a:t>informacija</a:t>
            </a:r>
            <a:r>
              <a:rPr lang="en-US" sz="2400" dirty="0">
                <a:ea typeface="+mn-lt"/>
                <a:cs typeface="+mn-lt"/>
              </a:rPr>
              <a:t> o </a:t>
            </a:r>
            <a:r>
              <a:rPr lang="en-US" sz="2400" dirty="0" err="1">
                <a:ea typeface="+mn-lt"/>
                <a:cs typeface="+mn-lt"/>
              </a:rPr>
              <a:t>pogreškama</a:t>
            </a:r>
            <a:r>
              <a:rPr lang="en-US" sz="2400" dirty="0">
                <a:ea typeface="+mn-lt"/>
                <a:cs typeface="+mn-lt"/>
              </a:rPr>
              <a:t> </a:t>
            </a:r>
            <a:endParaRPr lang="en-US" dirty="0">
              <a:cs typeface="Calibri"/>
            </a:endParaRPr>
          </a:p>
          <a:p>
            <a:endParaRPr lang="en-US" sz="2400" dirty="0">
              <a:ea typeface="+mn-lt"/>
              <a:cs typeface="+mn-lt"/>
            </a:endParaRPr>
          </a:p>
          <a:p>
            <a:r>
              <a:rPr lang="en-US" sz="2400" dirty="0" err="1">
                <a:ea typeface="+mn-lt"/>
                <a:cs typeface="+mn-lt"/>
              </a:rPr>
              <a:t>uspjeh</a:t>
            </a:r>
            <a:r>
              <a:rPr lang="en-US" sz="2400" dirty="0">
                <a:ea typeface="+mn-lt"/>
                <a:cs typeface="+mn-lt"/>
              </a:rPr>
              <a:t> </a:t>
            </a:r>
            <a:r>
              <a:rPr lang="en-US" sz="2400" dirty="0" err="1">
                <a:ea typeface="+mn-lt"/>
                <a:cs typeface="+mn-lt"/>
              </a:rPr>
              <a:t>drugih</a:t>
            </a:r>
            <a:r>
              <a:rPr lang="en-US" sz="2400" dirty="0">
                <a:ea typeface="+mn-lt"/>
                <a:cs typeface="+mn-lt"/>
              </a:rPr>
              <a:t> je </a:t>
            </a:r>
            <a:r>
              <a:rPr lang="en-US" sz="2400" dirty="0" err="1">
                <a:ea typeface="+mn-lt"/>
                <a:cs typeface="+mn-lt"/>
              </a:rPr>
              <a:t>i</a:t>
            </a:r>
            <a:r>
              <a:rPr lang="en-US" sz="2400" dirty="0">
                <a:ea typeface="+mn-lt"/>
                <a:cs typeface="+mn-lt"/>
              </a:rPr>
              <a:t> </a:t>
            </a:r>
            <a:r>
              <a:rPr lang="en-US" sz="2400" dirty="0" err="1">
                <a:ea typeface="+mn-lt"/>
                <a:cs typeface="+mn-lt"/>
              </a:rPr>
              <a:t>inspiracija</a:t>
            </a:r>
            <a:r>
              <a:rPr lang="en-US" sz="2400" dirty="0">
                <a:ea typeface="+mn-lt"/>
                <a:cs typeface="+mn-lt"/>
              </a:rPr>
              <a:t>  </a:t>
            </a:r>
            <a:r>
              <a:rPr lang="en-US" sz="2400" dirty="0" err="1">
                <a:ea typeface="+mn-lt"/>
                <a:cs typeface="+mn-lt"/>
              </a:rPr>
              <a:t>i</a:t>
            </a:r>
            <a:r>
              <a:rPr lang="en-US" sz="2400" dirty="0">
                <a:ea typeface="+mn-lt"/>
                <a:cs typeface="+mn-lt"/>
              </a:rPr>
              <a:t> </a:t>
            </a:r>
            <a:r>
              <a:rPr lang="en-US" sz="2400" dirty="0" err="1">
                <a:ea typeface="+mn-lt"/>
                <a:cs typeface="+mn-lt"/>
              </a:rPr>
              <a:t>lekcija</a:t>
            </a:r>
            <a:r>
              <a:rPr lang="en-US" sz="2400" dirty="0">
                <a:ea typeface="+mn-lt"/>
                <a:cs typeface="+mn-lt"/>
              </a:rPr>
              <a:t> za </a:t>
            </a:r>
            <a:r>
              <a:rPr lang="en-US" sz="2400" dirty="0" err="1">
                <a:ea typeface="+mn-lt"/>
                <a:cs typeface="+mn-lt"/>
              </a:rPr>
              <a:t>vlastiti</a:t>
            </a:r>
            <a:r>
              <a:rPr lang="en-US" sz="2400" dirty="0">
                <a:ea typeface="+mn-lt"/>
                <a:cs typeface="+mn-lt"/>
              </a:rPr>
              <a:t> </a:t>
            </a:r>
            <a:r>
              <a:rPr lang="en-US" sz="2400" dirty="0" err="1">
                <a:ea typeface="+mn-lt"/>
                <a:cs typeface="+mn-lt"/>
              </a:rPr>
              <a:t>uspjeh</a:t>
            </a:r>
            <a:r>
              <a:rPr lang="en-US" sz="2400" dirty="0">
                <a:ea typeface="+mn-lt"/>
                <a:cs typeface="+mn-lt"/>
              </a:rPr>
              <a:t> </a:t>
            </a:r>
            <a:endParaRPr lang="en-US" dirty="0">
              <a:cs typeface="Calibri"/>
            </a:endParaRPr>
          </a:p>
          <a:p>
            <a:br>
              <a:rPr lang="en-US" dirty="0"/>
            </a:br>
            <a:endParaRPr lang="en-US" dirty="0"/>
          </a:p>
        </p:txBody>
      </p:sp>
    </p:spTree>
    <p:extLst>
      <p:ext uri="{BB962C8B-B14F-4D97-AF65-F5344CB8AC3E}">
        <p14:creationId xmlns:p14="http://schemas.microsoft.com/office/powerpoint/2010/main" val="3147328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0A3DC508-75E6-4493-9278-D2DA1F2CF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4">
            <a:extLst>
              <a:ext uri="{FF2B5EF4-FFF2-40B4-BE49-F238E27FC236}">
                <a16:creationId xmlns:a16="http://schemas.microsoft.com/office/drawing/2014/main" id="{89A43D1A-4E8C-BEB9-112B-98DCCEF6710D}"/>
              </a:ext>
            </a:extLst>
          </p:cNvPr>
          <p:cNvPicPr>
            <a:picLocks noGrp="1" noChangeAspect="1"/>
          </p:cNvPicPr>
          <p:nvPr>
            <p:ph idx="1"/>
          </p:nvPr>
        </p:nvPicPr>
        <p:blipFill>
          <a:blip r:embed="rId3"/>
          <a:stretch>
            <a:fillRect/>
          </a:stretch>
        </p:blipFill>
        <p:spPr>
          <a:xfrm>
            <a:off x="4030419" y="1741219"/>
            <a:ext cx="1929846" cy="3125771"/>
          </a:xfrm>
        </p:spPr>
      </p:pic>
      <p:pic>
        <p:nvPicPr>
          <p:cNvPr id="5" name="Picture 5">
            <a:extLst>
              <a:ext uri="{FF2B5EF4-FFF2-40B4-BE49-F238E27FC236}">
                <a16:creationId xmlns:a16="http://schemas.microsoft.com/office/drawing/2014/main" id="{51D14B75-EACA-4B90-EF19-7FFF7B7A6209}"/>
              </a:ext>
            </a:extLst>
          </p:cNvPr>
          <p:cNvPicPr>
            <a:picLocks noChangeAspect="1"/>
          </p:cNvPicPr>
          <p:nvPr/>
        </p:nvPicPr>
        <p:blipFill>
          <a:blip r:embed="rId4"/>
          <a:stretch>
            <a:fillRect/>
          </a:stretch>
        </p:blipFill>
        <p:spPr>
          <a:xfrm>
            <a:off x="6157410" y="1736942"/>
            <a:ext cx="2058796" cy="3123157"/>
          </a:xfrm>
          <a:prstGeom prst="rect">
            <a:avLst/>
          </a:prstGeom>
        </p:spPr>
      </p:pic>
      <p:sp>
        <p:nvSpPr>
          <p:cNvPr id="6" name="TextBox 5">
            <a:extLst>
              <a:ext uri="{FF2B5EF4-FFF2-40B4-BE49-F238E27FC236}">
                <a16:creationId xmlns:a16="http://schemas.microsoft.com/office/drawing/2014/main" id="{119A58B8-55C5-57DC-C8DC-3B84DFA195C1}"/>
              </a:ext>
            </a:extLst>
          </p:cNvPr>
          <p:cNvSpPr txBox="1"/>
          <p:nvPr/>
        </p:nvSpPr>
        <p:spPr>
          <a:xfrm>
            <a:off x="164604" y="381015"/>
            <a:ext cx="3549304"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b="1" dirty="0" err="1">
                <a:ea typeface="+mn-lt"/>
                <a:cs typeface="+mn-lt"/>
              </a:rPr>
              <a:t>Fiksna</a:t>
            </a:r>
            <a:r>
              <a:rPr lang="en-US" sz="2400" b="1" dirty="0">
                <a:ea typeface="+mn-lt"/>
                <a:cs typeface="+mn-lt"/>
              </a:rPr>
              <a:t> </a:t>
            </a:r>
            <a:r>
              <a:rPr lang="en-US" sz="2400" b="1" dirty="0" err="1">
                <a:ea typeface="+mn-lt"/>
                <a:cs typeface="+mn-lt"/>
              </a:rPr>
              <a:t>orijentacija</a:t>
            </a:r>
            <a:r>
              <a:rPr lang="en-US" sz="2400" b="1" dirty="0">
                <a:ea typeface="+mn-lt"/>
                <a:cs typeface="+mn-lt"/>
              </a:rPr>
              <a:t>  </a:t>
            </a:r>
            <a:r>
              <a:rPr lang="en-US" sz="2000" b="1" dirty="0">
                <a:ea typeface="+mn-lt"/>
                <a:cs typeface="+mn-lt"/>
              </a:rPr>
              <a:t>   </a:t>
            </a:r>
            <a:endParaRPr lang="en-US" sz="2000" dirty="0">
              <a:ea typeface="+mn-lt"/>
              <a:cs typeface="+mn-lt"/>
            </a:endParaRPr>
          </a:p>
          <a:p>
            <a:pPr algn="r"/>
            <a:endParaRPr lang="en-US" sz="2000" b="1" dirty="0">
              <a:ea typeface="+mn-lt"/>
              <a:cs typeface="+mn-lt"/>
            </a:endParaRPr>
          </a:p>
          <a:p>
            <a:pPr algn="r"/>
            <a:r>
              <a:rPr lang="en-US" sz="2000" b="1" dirty="0">
                <a:ea typeface="+mn-lt"/>
                <a:cs typeface="+mn-lt"/>
              </a:rPr>
              <a:t>                </a:t>
            </a:r>
            <a:r>
              <a:rPr lang="en-US" sz="2000" dirty="0" err="1">
                <a:ea typeface="+mn-lt"/>
                <a:cs typeface="+mn-lt"/>
              </a:rPr>
              <a:t>Bolje</a:t>
            </a:r>
            <a:r>
              <a:rPr lang="en-US" sz="2000" dirty="0">
                <a:ea typeface="+mn-lt"/>
                <a:cs typeface="+mn-lt"/>
              </a:rPr>
              <a:t> da se </a:t>
            </a:r>
            <a:r>
              <a:rPr lang="en-US" sz="2000" dirty="0" err="1">
                <a:ea typeface="+mn-lt"/>
                <a:cs typeface="+mn-lt"/>
              </a:rPr>
              <a:t>držim</a:t>
            </a:r>
            <a:r>
              <a:rPr lang="en-US" sz="2000" dirty="0">
                <a:ea typeface="+mn-lt"/>
                <a:cs typeface="+mn-lt"/>
              </a:rPr>
              <a:t> </a:t>
            </a:r>
            <a:r>
              <a:rPr lang="en-US" sz="2000" dirty="0" err="1">
                <a:ea typeface="+mn-lt"/>
                <a:cs typeface="+mn-lt"/>
              </a:rPr>
              <a:t>onog</a:t>
            </a:r>
            <a:r>
              <a:rPr lang="en-US" sz="2000" dirty="0">
                <a:ea typeface="+mn-lt"/>
                <a:cs typeface="+mn-lt"/>
              </a:rPr>
              <a:t> </a:t>
            </a:r>
            <a:r>
              <a:rPr lang="en-US" sz="2000" dirty="0" err="1">
                <a:ea typeface="+mn-lt"/>
                <a:cs typeface="+mn-lt"/>
              </a:rPr>
              <a:t>što</a:t>
            </a:r>
            <a:r>
              <a:rPr lang="en-US" sz="2000" dirty="0">
                <a:ea typeface="+mn-lt"/>
                <a:cs typeface="+mn-lt"/>
              </a:rPr>
              <a:t> </a:t>
            </a:r>
            <a:r>
              <a:rPr lang="en-US" sz="2000" dirty="0" err="1">
                <a:ea typeface="+mn-lt"/>
                <a:cs typeface="+mn-lt"/>
              </a:rPr>
              <a:t>znam</a:t>
            </a:r>
            <a:r>
              <a:rPr lang="en-US" sz="2000" dirty="0">
                <a:ea typeface="+mn-lt"/>
                <a:cs typeface="+mn-lt"/>
              </a:rPr>
              <a:t>. Ili </a:t>
            </a:r>
            <a:r>
              <a:rPr lang="en-US" sz="2000" dirty="0" err="1">
                <a:ea typeface="+mn-lt"/>
                <a:cs typeface="+mn-lt"/>
              </a:rPr>
              <a:t>sam</a:t>
            </a:r>
            <a:r>
              <a:rPr lang="en-US" sz="2000" dirty="0">
                <a:ea typeface="+mn-lt"/>
                <a:cs typeface="+mn-lt"/>
              </a:rPr>
              <a:t> </a:t>
            </a:r>
            <a:r>
              <a:rPr lang="en-US" sz="2000" dirty="0" err="1">
                <a:ea typeface="+mn-lt"/>
                <a:cs typeface="+mn-lt"/>
              </a:rPr>
              <a:t>dobar</a:t>
            </a:r>
            <a:r>
              <a:rPr lang="en-US" sz="2000" dirty="0">
                <a:ea typeface="+mn-lt"/>
                <a:cs typeface="+mn-lt"/>
              </a:rPr>
              <a:t> u </a:t>
            </a:r>
            <a:r>
              <a:rPr lang="en-US" sz="2000" dirty="0" err="1">
                <a:ea typeface="+mn-lt"/>
                <a:cs typeface="+mn-lt"/>
              </a:rPr>
              <a:t>nečemu</a:t>
            </a:r>
            <a:r>
              <a:rPr lang="en-US" sz="2000" dirty="0">
                <a:ea typeface="+mn-lt"/>
                <a:cs typeface="+mn-lt"/>
              </a:rPr>
              <a:t> </a:t>
            </a:r>
            <a:r>
              <a:rPr lang="en-US" sz="2000" dirty="0" err="1">
                <a:ea typeface="+mn-lt"/>
                <a:cs typeface="+mn-lt"/>
              </a:rPr>
              <a:t>ili</a:t>
            </a:r>
            <a:r>
              <a:rPr lang="en-US" sz="2000" dirty="0">
                <a:ea typeface="+mn-lt"/>
                <a:cs typeface="+mn-lt"/>
              </a:rPr>
              <a:t> </a:t>
            </a:r>
            <a:r>
              <a:rPr lang="en-US" sz="2000" dirty="0" err="1">
                <a:ea typeface="+mn-lt"/>
                <a:cs typeface="+mn-lt"/>
              </a:rPr>
              <a:t>nisam</a:t>
            </a:r>
            <a:r>
              <a:rPr lang="en-US" sz="2000" dirty="0">
                <a:ea typeface="+mn-lt"/>
                <a:cs typeface="+mn-lt"/>
              </a:rPr>
              <a:t>. </a:t>
            </a:r>
            <a:endParaRPr lang="en-US" sz="2000">
              <a:cs typeface="Calibri"/>
            </a:endParaRPr>
          </a:p>
          <a:p>
            <a:pPr algn="r"/>
            <a:endParaRPr lang="en-US" sz="2000" dirty="0">
              <a:ea typeface="+mn-lt"/>
              <a:cs typeface="+mn-lt"/>
            </a:endParaRPr>
          </a:p>
          <a:p>
            <a:pPr algn="r"/>
            <a:r>
              <a:rPr lang="en-US" sz="2000" dirty="0">
                <a:ea typeface="+mn-lt"/>
                <a:cs typeface="+mn-lt"/>
              </a:rPr>
              <a:t>Dobro je </a:t>
            </a:r>
            <a:r>
              <a:rPr lang="en-US" sz="2000" dirty="0" err="1">
                <a:ea typeface="+mn-lt"/>
                <a:cs typeface="+mn-lt"/>
              </a:rPr>
              <a:t>ovako</a:t>
            </a:r>
            <a:r>
              <a:rPr lang="en-US" sz="2000" dirty="0">
                <a:ea typeface="+mn-lt"/>
                <a:cs typeface="+mn-lt"/>
              </a:rPr>
              <a:t> </a:t>
            </a:r>
            <a:r>
              <a:rPr lang="en-US" sz="2000" dirty="0" err="1">
                <a:ea typeface="+mn-lt"/>
                <a:cs typeface="+mn-lt"/>
              </a:rPr>
              <a:t>kako</a:t>
            </a:r>
            <a:r>
              <a:rPr lang="en-US" sz="2000" dirty="0">
                <a:ea typeface="+mn-lt"/>
                <a:cs typeface="+mn-lt"/>
              </a:rPr>
              <a:t> je. </a:t>
            </a:r>
            <a:r>
              <a:rPr lang="en-US" sz="2000" dirty="0" err="1">
                <a:ea typeface="+mn-lt"/>
                <a:cs typeface="+mn-lt"/>
              </a:rPr>
              <a:t>Ništa</a:t>
            </a:r>
            <a:r>
              <a:rPr lang="en-US" sz="2000" dirty="0">
                <a:ea typeface="+mn-lt"/>
                <a:cs typeface="+mn-lt"/>
              </a:rPr>
              <a:t> se </a:t>
            </a:r>
            <a:r>
              <a:rPr lang="en-US" sz="2000" dirty="0" err="1">
                <a:ea typeface="+mn-lt"/>
                <a:cs typeface="+mn-lt"/>
              </a:rPr>
              <a:t>tu</a:t>
            </a:r>
            <a:r>
              <a:rPr lang="en-US" sz="2000" dirty="0">
                <a:ea typeface="+mn-lt"/>
                <a:cs typeface="+mn-lt"/>
              </a:rPr>
              <a:t> ne da </a:t>
            </a:r>
            <a:r>
              <a:rPr lang="en-US" sz="2000" dirty="0" err="1">
                <a:ea typeface="+mn-lt"/>
                <a:cs typeface="+mn-lt"/>
              </a:rPr>
              <a:t>bolje</a:t>
            </a:r>
            <a:r>
              <a:rPr lang="en-US" sz="2000" dirty="0">
                <a:ea typeface="+mn-lt"/>
                <a:cs typeface="+mn-lt"/>
              </a:rPr>
              <a:t> </a:t>
            </a:r>
            <a:r>
              <a:rPr lang="en-US" sz="2000" dirty="0" err="1">
                <a:ea typeface="+mn-lt"/>
                <a:cs typeface="+mn-lt"/>
              </a:rPr>
              <a:t>napraviti</a:t>
            </a:r>
            <a:r>
              <a:rPr lang="en-US" sz="2000" dirty="0">
                <a:ea typeface="+mn-lt"/>
                <a:cs typeface="+mn-lt"/>
              </a:rPr>
              <a:t>. </a:t>
            </a:r>
            <a:endParaRPr lang="en-US" sz="2000">
              <a:cs typeface="Calibri"/>
            </a:endParaRPr>
          </a:p>
          <a:p>
            <a:pPr algn="r"/>
            <a:endParaRPr lang="en-US" sz="2000" dirty="0">
              <a:ea typeface="+mn-lt"/>
              <a:cs typeface="+mn-lt"/>
            </a:endParaRPr>
          </a:p>
          <a:p>
            <a:pPr algn="r"/>
            <a:r>
              <a:rPr lang="en-US" sz="2000" dirty="0">
                <a:ea typeface="+mn-lt"/>
                <a:cs typeface="+mn-lt"/>
              </a:rPr>
              <a:t>Ovo je </a:t>
            </a:r>
            <a:r>
              <a:rPr lang="en-US" sz="2000" dirty="0" err="1">
                <a:ea typeface="+mn-lt"/>
                <a:cs typeface="+mn-lt"/>
              </a:rPr>
              <a:t>gubitak</a:t>
            </a:r>
            <a:r>
              <a:rPr lang="en-US" sz="2000" dirty="0">
                <a:ea typeface="+mn-lt"/>
                <a:cs typeface="+mn-lt"/>
              </a:rPr>
              <a:t> </a:t>
            </a:r>
            <a:r>
              <a:rPr lang="en-US" sz="2000" dirty="0" err="1">
                <a:ea typeface="+mn-lt"/>
                <a:cs typeface="+mn-lt"/>
              </a:rPr>
              <a:t>vremena</a:t>
            </a:r>
            <a:r>
              <a:rPr lang="en-US" sz="2000" dirty="0">
                <a:ea typeface="+mn-lt"/>
                <a:cs typeface="+mn-lt"/>
              </a:rPr>
              <a:t>. Tu se </a:t>
            </a:r>
            <a:r>
              <a:rPr lang="en-US" sz="2000" dirty="0" err="1">
                <a:ea typeface="+mn-lt"/>
                <a:cs typeface="+mn-lt"/>
              </a:rPr>
              <a:t>ima</a:t>
            </a:r>
            <a:r>
              <a:rPr lang="en-US" sz="2000" dirty="0">
                <a:ea typeface="+mn-lt"/>
                <a:cs typeface="+mn-lt"/>
              </a:rPr>
              <a:t> </a:t>
            </a:r>
            <a:r>
              <a:rPr lang="en-US" sz="2000" dirty="0" err="1">
                <a:ea typeface="+mn-lt"/>
                <a:cs typeface="+mn-lt"/>
              </a:rPr>
              <a:t>toliko</a:t>
            </a:r>
            <a:r>
              <a:rPr lang="en-US" sz="2000" dirty="0">
                <a:ea typeface="+mn-lt"/>
                <a:cs typeface="+mn-lt"/>
              </a:rPr>
              <a:t> toga za </a:t>
            </a:r>
            <a:r>
              <a:rPr lang="en-US" sz="2000" dirty="0" err="1">
                <a:ea typeface="+mn-lt"/>
                <a:cs typeface="+mn-lt"/>
              </a:rPr>
              <a:t>shvatiti</a:t>
            </a:r>
            <a:r>
              <a:rPr lang="en-US" sz="2000" dirty="0">
                <a:ea typeface="+mn-lt"/>
                <a:cs typeface="+mn-lt"/>
              </a:rPr>
              <a:t>. </a:t>
            </a:r>
            <a:endParaRPr lang="en-US" sz="2000">
              <a:cs typeface="Calibri"/>
            </a:endParaRPr>
          </a:p>
          <a:p>
            <a:pPr algn="r"/>
            <a:endParaRPr lang="en-US" sz="2000" dirty="0">
              <a:ea typeface="+mn-lt"/>
              <a:cs typeface="+mn-lt"/>
            </a:endParaRPr>
          </a:p>
          <a:p>
            <a:pPr algn="r"/>
            <a:r>
              <a:rPr lang="en-US" sz="2000" dirty="0" err="1">
                <a:ea typeface="+mn-lt"/>
                <a:cs typeface="+mn-lt"/>
              </a:rPr>
              <a:t>Bolje</a:t>
            </a:r>
            <a:r>
              <a:rPr lang="en-US" sz="2000" dirty="0">
                <a:ea typeface="+mn-lt"/>
                <a:cs typeface="+mn-lt"/>
              </a:rPr>
              <a:t> da </a:t>
            </a:r>
            <a:r>
              <a:rPr lang="en-US" sz="2000" dirty="0" err="1">
                <a:ea typeface="+mn-lt"/>
                <a:cs typeface="+mn-lt"/>
              </a:rPr>
              <a:t>odustanem</a:t>
            </a:r>
            <a:r>
              <a:rPr lang="en-US" sz="2000" dirty="0">
                <a:ea typeface="+mn-lt"/>
                <a:cs typeface="+mn-lt"/>
              </a:rPr>
              <a:t>, </a:t>
            </a:r>
            <a:r>
              <a:rPr lang="en-US" sz="2000" dirty="0" err="1">
                <a:ea typeface="+mn-lt"/>
                <a:cs typeface="+mn-lt"/>
              </a:rPr>
              <a:t>ionako</a:t>
            </a:r>
            <a:r>
              <a:rPr lang="en-US" sz="2000" dirty="0">
                <a:ea typeface="+mn-lt"/>
                <a:cs typeface="+mn-lt"/>
              </a:rPr>
              <a:t> </a:t>
            </a:r>
            <a:r>
              <a:rPr lang="en-US" sz="2000" dirty="0" err="1">
                <a:ea typeface="+mn-lt"/>
                <a:cs typeface="+mn-lt"/>
              </a:rPr>
              <a:t>nisam</a:t>
            </a:r>
            <a:r>
              <a:rPr lang="en-US" sz="2000" dirty="0">
                <a:ea typeface="+mn-lt"/>
                <a:cs typeface="+mn-lt"/>
              </a:rPr>
              <a:t> </a:t>
            </a:r>
            <a:r>
              <a:rPr lang="en-US" sz="2000" dirty="0" err="1">
                <a:ea typeface="+mn-lt"/>
                <a:cs typeface="+mn-lt"/>
              </a:rPr>
              <a:t>baš</a:t>
            </a:r>
            <a:r>
              <a:rPr lang="en-US" sz="2000" dirty="0">
                <a:ea typeface="+mn-lt"/>
                <a:cs typeface="+mn-lt"/>
              </a:rPr>
              <a:t> </a:t>
            </a:r>
            <a:r>
              <a:rPr lang="en-US" sz="2000" dirty="0" err="1">
                <a:ea typeface="+mn-lt"/>
                <a:cs typeface="+mn-lt"/>
              </a:rPr>
              <a:t>toliko</a:t>
            </a:r>
            <a:r>
              <a:rPr lang="en-US" sz="2000" dirty="0">
                <a:ea typeface="+mn-lt"/>
                <a:cs typeface="+mn-lt"/>
              </a:rPr>
              <a:t> </a:t>
            </a:r>
            <a:r>
              <a:rPr lang="en-US" sz="2000" dirty="0" err="1">
                <a:ea typeface="+mn-lt"/>
                <a:cs typeface="+mn-lt"/>
              </a:rPr>
              <a:t>pametna</a:t>
            </a:r>
            <a:r>
              <a:rPr lang="en-US" sz="2000" dirty="0">
                <a:ea typeface="+mn-lt"/>
                <a:cs typeface="+mn-lt"/>
              </a:rPr>
              <a:t>/an. </a:t>
            </a:r>
            <a:endParaRPr lang="en-US" sz="2000">
              <a:cs typeface="Calibri"/>
            </a:endParaRPr>
          </a:p>
          <a:p>
            <a:pPr algn="r"/>
            <a:endParaRPr lang="en-US" sz="2000" dirty="0">
              <a:cs typeface="Calibri"/>
            </a:endParaRPr>
          </a:p>
          <a:p>
            <a:pPr algn="r"/>
            <a:r>
              <a:rPr lang="en-US" sz="2000" dirty="0">
                <a:ea typeface="+mn-lt"/>
                <a:cs typeface="+mn-lt"/>
              </a:rPr>
              <a:t>Lako je </a:t>
            </a:r>
            <a:r>
              <a:rPr lang="en-US" sz="2000" dirty="0" err="1">
                <a:ea typeface="+mn-lt"/>
                <a:cs typeface="+mn-lt"/>
              </a:rPr>
              <a:t>njoj</a:t>
            </a:r>
            <a:r>
              <a:rPr lang="en-US" sz="2000" dirty="0">
                <a:ea typeface="+mn-lt"/>
                <a:cs typeface="+mn-lt"/>
              </a:rPr>
              <a:t>/</a:t>
            </a:r>
            <a:r>
              <a:rPr lang="en-US" sz="2000" dirty="0" err="1">
                <a:ea typeface="+mn-lt"/>
                <a:cs typeface="+mn-lt"/>
              </a:rPr>
              <a:t>njemu</a:t>
            </a:r>
            <a:r>
              <a:rPr lang="en-US" sz="2000" dirty="0">
                <a:ea typeface="+mn-lt"/>
                <a:cs typeface="+mn-lt"/>
              </a:rPr>
              <a:t>. On/a je </a:t>
            </a:r>
            <a:r>
              <a:rPr lang="en-US" sz="2000" dirty="0" err="1">
                <a:ea typeface="+mn-lt"/>
                <a:cs typeface="+mn-lt"/>
              </a:rPr>
              <a:t>rođen</a:t>
            </a:r>
            <a:r>
              <a:rPr lang="en-US" sz="2000" dirty="0">
                <a:ea typeface="+mn-lt"/>
                <a:cs typeface="+mn-lt"/>
              </a:rPr>
              <a:t> </a:t>
            </a:r>
            <a:r>
              <a:rPr lang="en-US" sz="2000" dirty="0" err="1">
                <a:ea typeface="+mn-lt"/>
                <a:cs typeface="+mn-lt"/>
              </a:rPr>
              <a:t>pametan</a:t>
            </a:r>
            <a:r>
              <a:rPr lang="en-US" sz="2400" dirty="0">
                <a:ea typeface="+mn-lt"/>
                <a:cs typeface="+mn-lt"/>
              </a:rPr>
              <a:t>.</a:t>
            </a:r>
            <a:endParaRPr lang="en-US" dirty="0">
              <a:cs typeface="Calibri" panose="020F0502020204030204"/>
            </a:endParaRPr>
          </a:p>
          <a:p>
            <a:pPr algn="r"/>
            <a:endParaRPr lang="en-US" sz="2400" dirty="0">
              <a:cs typeface="Calibri" panose="020F0502020204030204"/>
            </a:endParaRPr>
          </a:p>
        </p:txBody>
      </p:sp>
      <p:sp>
        <p:nvSpPr>
          <p:cNvPr id="7" name="TextBox 6">
            <a:extLst>
              <a:ext uri="{FF2B5EF4-FFF2-40B4-BE49-F238E27FC236}">
                <a16:creationId xmlns:a16="http://schemas.microsoft.com/office/drawing/2014/main" id="{42D117E4-7F1C-B502-4C9F-7713A4203DC3}"/>
              </a:ext>
            </a:extLst>
          </p:cNvPr>
          <p:cNvSpPr txBox="1"/>
          <p:nvPr/>
        </p:nvSpPr>
        <p:spPr>
          <a:xfrm>
            <a:off x="8525138" y="660057"/>
            <a:ext cx="3549304"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err="1">
                <a:cs typeface="Calibri" panose="020F0502020204030204"/>
              </a:rPr>
              <a:t>Orijentacija</a:t>
            </a:r>
            <a:r>
              <a:rPr lang="en-US" sz="2400" b="1" dirty="0">
                <a:cs typeface="Calibri" panose="020F0502020204030204"/>
              </a:rPr>
              <a:t> </a:t>
            </a:r>
            <a:r>
              <a:rPr lang="en-US" sz="2400" b="1" dirty="0" err="1">
                <a:cs typeface="Calibri" panose="020F0502020204030204"/>
              </a:rPr>
              <a:t>na</a:t>
            </a:r>
            <a:r>
              <a:rPr lang="en-US" sz="2400" b="1" dirty="0">
                <a:cs typeface="Calibri" panose="020F0502020204030204"/>
              </a:rPr>
              <a:t> </a:t>
            </a:r>
            <a:r>
              <a:rPr lang="en-US" sz="2400" b="1" dirty="0" err="1">
                <a:cs typeface="Calibri" panose="020F0502020204030204"/>
              </a:rPr>
              <a:t>razvoj</a:t>
            </a:r>
            <a:endParaRPr lang="en-US" sz="2400" b="1">
              <a:cs typeface="Calibri" panose="020F0502020204030204"/>
            </a:endParaRPr>
          </a:p>
          <a:p>
            <a:endParaRPr lang="en-US" sz="2400" b="1" dirty="0">
              <a:cs typeface="Calibri" panose="020F0502020204030204"/>
            </a:endParaRPr>
          </a:p>
          <a:p>
            <a:r>
              <a:rPr lang="en-US" dirty="0" err="1"/>
              <a:t>Že</a:t>
            </a:r>
            <a:r>
              <a:rPr lang="en-US" dirty="0" err="1">
                <a:ea typeface="+mn-lt"/>
                <a:cs typeface="+mn-lt"/>
              </a:rPr>
              <a:t>lim</a:t>
            </a:r>
            <a:r>
              <a:rPr lang="en-US" dirty="0">
                <a:ea typeface="+mn-lt"/>
                <a:cs typeface="+mn-lt"/>
              </a:rPr>
              <a:t> </a:t>
            </a:r>
            <a:r>
              <a:rPr lang="en-US" dirty="0" err="1">
                <a:ea typeface="+mn-lt"/>
                <a:cs typeface="+mn-lt"/>
              </a:rPr>
              <a:t>učiti</a:t>
            </a:r>
            <a:r>
              <a:rPr lang="en-US" dirty="0">
                <a:ea typeface="+mn-lt"/>
                <a:cs typeface="+mn-lt"/>
              </a:rPr>
              <a:t> </a:t>
            </a:r>
            <a:r>
              <a:rPr lang="en-US" dirty="0" err="1">
                <a:ea typeface="+mn-lt"/>
                <a:cs typeface="+mn-lt"/>
              </a:rPr>
              <a:t>nove</a:t>
            </a:r>
            <a:r>
              <a:rPr lang="en-US" dirty="0">
                <a:ea typeface="+mn-lt"/>
                <a:cs typeface="+mn-lt"/>
              </a:rPr>
              <a:t> </a:t>
            </a:r>
            <a:r>
              <a:rPr lang="en-US" dirty="0" err="1">
                <a:ea typeface="+mn-lt"/>
                <a:cs typeface="+mn-lt"/>
              </a:rPr>
              <a:t>stvari</a:t>
            </a:r>
            <a:r>
              <a:rPr lang="en-US" dirty="0">
                <a:ea typeface="+mn-lt"/>
                <a:cs typeface="+mn-lt"/>
              </a:rPr>
              <a:t>. Ne </a:t>
            </a:r>
            <a:r>
              <a:rPr lang="en-US" dirty="0" err="1">
                <a:ea typeface="+mn-lt"/>
                <a:cs typeface="+mn-lt"/>
              </a:rPr>
              <a:t>bojim</a:t>
            </a:r>
            <a:r>
              <a:rPr lang="en-US" dirty="0">
                <a:ea typeface="+mn-lt"/>
                <a:cs typeface="+mn-lt"/>
              </a:rPr>
              <a:t> se </a:t>
            </a:r>
            <a:r>
              <a:rPr lang="en-US" dirty="0" err="1">
                <a:ea typeface="+mn-lt"/>
                <a:cs typeface="+mn-lt"/>
              </a:rPr>
              <a:t>riskirati</a:t>
            </a:r>
            <a:r>
              <a:rPr lang="en-US" dirty="0">
                <a:ea typeface="+mn-lt"/>
                <a:cs typeface="+mn-lt"/>
              </a:rPr>
              <a:t>. </a:t>
            </a:r>
          </a:p>
          <a:p>
            <a:endParaRPr lang="en-US" dirty="0">
              <a:cs typeface="Calibri"/>
            </a:endParaRPr>
          </a:p>
          <a:p>
            <a:r>
              <a:rPr lang="en-US" dirty="0">
                <a:ea typeface="+mn-lt"/>
                <a:cs typeface="+mn-lt"/>
              </a:rPr>
              <a:t>Je li </a:t>
            </a:r>
            <a:r>
              <a:rPr lang="en-US" dirty="0" err="1">
                <a:ea typeface="+mn-lt"/>
                <a:cs typeface="+mn-lt"/>
              </a:rPr>
              <a:t>ovo</a:t>
            </a:r>
            <a:r>
              <a:rPr lang="en-US" dirty="0">
                <a:ea typeface="+mn-lt"/>
                <a:cs typeface="+mn-lt"/>
              </a:rPr>
              <a:t> </a:t>
            </a:r>
            <a:r>
              <a:rPr lang="en-US" dirty="0" err="1">
                <a:ea typeface="+mn-lt"/>
                <a:cs typeface="+mn-lt"/>
              </a:rPr>
              <a:t>zaista</a:t>
            </a:r>
            <a:r>
              <a:rPr lang="en-US" dirty="0">
                <a:ea typeface="+mn-lt"/>
                <a:cs typeface="+mn-lt"/>
              </a:rPr>
              <a:t> </a:t>
            </a:r>
            <a:r>
              <a:rPr lang="en-US" dirty="0" err="1">
                <a:ea typeface="+mn-lt"/>
                <a:cs typeface="+mn-lt"/>
              </a:rPr>
              <a:t>najbolje</a:t>
            </a:r>
            <a:r>
              <a:rPr lang="en-US" dirty="0">
                <a:ea typeface="+mn-lt"/>
                <a:cs typeface="+mn-lt"/>
              </a:rPr>
              <a:t> </a:t>
            </a:r>
            <a:r>
              <a:rPr lang="en-US" dirty="0" err="1">
                <a:ea typeface="+mn-lt"/>
                <a:cs typeface="+mn-lt"/>
              </a:rPr>
              <a:t>što</a:t>
            </a:r>
            <a:r>
              <a:rPr lang="en-US" dirty="0">
                <a:ea typeface="+mn-lt"/>
                <a:cs typeface="+mn-lt"/>
              </a:rPr>
              <a:t> </a:t>
            </a:r>
            <a:r>
              <a:rPr lang="en-US" dirty="0" err="1">
                <a:ea typeface="+mn-lt"/>
                <a:cs typeface="+mn-lt"/>
              </a:rPr>
              <a:t>mogu</a:t>
            </a:r>
            <a:r>
              <a:rPr lang="en-US" dirty="0">
                <a:ea typeface="+mn-lt"/>
                <a:cs typeface="+mn-lt"/>
              </a:rPr>
              <a:t>?</a:t>
            </a:r>
          </a:p>
          <a:p>
            <a:r>
              <a:rPr lang="en-US" dirty="0" err="1">
                <a:ea typeface="+mn-lt"/>
                <a:cs typeface="+mn-lt"/>
              </a:rPr>
              <a:t>Što</a:t>
            </a:r>
            <a:r>
              <a:rPr lang="en-US" dirty="0">
                <a:ea typeface="+mn-lt"/>
                <a:cs typeface="+mn-lt"/>
              </a:rPr>
              <a:t> bi se </a:t>
            </a:r>
            <a:r>
              <a:rPr lang="en-US" dirty="0" err="1">
                <a:ea typeface="+mn-lt"/>
                <a:cs typeface="+mn-lt"/>
              </a:rPr>
              <a:t>moglo</a:t>
            </a:r>
            <a:r>
              <a:rPr lang="en-US" dirty="0">
                <a:ea typeface="+mn-lt"/>
                <a:cs typeface="+mn-lt"/>
              </a:rPr>
              <a:t> </a:t>
            </a:r>
            <a:r>
              <a:rPr lang="en-US" dirty="0" err="1">
                <a:ea typeface="+mn-lt"/>
                <a:cs typeface="+mn-lt"/>
              </a:rPr>
              <a:t>bolje</a:t>
            </a:r>
            <a:r>
              <a:rPr lang="en-US" dirty="0">
                <a:ea typeface="+mn-lt"/>
                <a:cs typeface="+mn-lt"/>
              </a:rPr>
              <a:t>? </a:t>
            </a:r>
            <a:endParaRPr lang="en-US">
              <a:cs typeface="Calibri"/>
            </a:endParaRPr>
          </a:p>
          <a:p>
            <a:endParaRPr lang="en-US" dirty="0">
              <a:ea typeface="+mn-lt"/>
              <a:cs typeface="+mn-lt"/>
            </a:endParaRPr>
          </a:p>
          <a:p>
            <a:r>
              <a:rPr lang="en-US" dirty="0" err="1">
                <a:ea typeface="+mn-lt"/>
                <a:cs typeface="+mn-lt"/>
              </a:rPr>
              <a:t>Znam</a:t>
            </a:r>
            <a:r>
              <a:rPr lang="en-US" dirty="0">
                <a:ea typeface="+mn-lt"/>
                <a:cs typeface="+mn-lt"/>
              </a:rPr>
              <a:t> da </a:t>
            </a:r>
            <a:r>
              <a:rPr lang="en-US" dirty="0" err="1">
                <a:ea typeface="+mn-lt"/>
                <a:cs typeface="+mn-lt"/>
              </a:rPr>
              <a:t>će</a:t>
            </a:r>
            <a:r>
              <a:rPr lang="en-US" dirty="0">
                <a:ea typeface="+mn-lt"/>
                <a:cs typeface="+mn-lt"/>
              </a:rPr>
              <a:t> mi </a:t>
            </a:r>
            <a:r>
              <a:rPr lang="en-US" dirty="0" err="1">
                <a:ea typeface="+mn-lt"/>
                <a:cs typeface="+mn-lt"/>
              </a:rPr>
              <a:t>ovo</a:t>
            </a:r>
            <a:r>
              <a:rPr lang="en-US" dirty="0">
                <a:ea typeface="+mn-lt"/>
                <a:cs typeface="+mn-lt"/>
              </a:rPr>
              <a:t> </a:t>
            </a:r>
            <a:r>
              <a:rPr lang="en-US" dirty="0" err="1">
                <a:ea typeface="+mn-lt"/>
                <a:cs typeface="+mn-lt"/>
              </a:rPr>
              <a:t>koristiti</a:t>
            </a:r>
            <a:r>
              <a:rPr lang="en-US" dirty="0">
                <a:ea typeface="+mn-lt"/>
                <a:cs typeface="+mn-lt"/>
              </a:rPr>
              <a:t> </a:t>
            </a:r>
            <a:r>
              <a:rPr lang="en-US" dirty="0" err="1">
                <a:ea typeface="+mn-lt"/>
                <a:cs typeface="+mn-lt"/>
              </a:rPr>
              <a:t>iako</a:t>
            </a:r>
            <a:r>
              <a:rPr lang="en-US" dirty="0">
                <a:ea typeface="+mn-lt"/>
                <a:cs typeface="+mn-lt"/>
              </a:rPr>
              <a:t> je </a:t>
            </a:r>
            <a:r>
              <a:rPr lang="en-US" dirty="0" err="1">
                <a:ea typeface="+mn-lt"/>
                <a:cs typeface="+mn-lt"/>
              </a:rPr>
              <a:t>teško</a:t>
            </a:r>
            <a:r>
              <a:rPr lang="en-US" dirty="0">
                <a:ea typeface="+mn-lt"/>
                <a:cs typeface="+mn-lt"/>
              </a:rPr>
              <a:t>. </a:t>
            </a:r>
            <a:endParaRPr lang="en-US">
              <a:cs typeface="Calibri"/>
            </a:endParaRPr>
          </a:p>
          <a:p>
            <a:endParaRPr lang="en-US"/>
          </a:p>
          <a:p>
            <a:r>
              <a:rPr lang="en-US" dirty="0">
                <a:ea typeface="+mn-lt"/>
                <a:cs typeface="+mn-lt"/>
              </a:rPr>
              <a:t>Probat </a:t>
            </a:r>
            <a:r>
              <a:rPr lang="en-US" dirty="0" err="1">
                <a:ea typeface="+mn-lt"/>
                <a:cs typeface="+mn-lt"/>
              </a:rPr>
              <a:t>ću</a:t>
            </a:r>
            <a:r>
              <a:rPr lang="en-US" dirty="0">
                <a:ea typeface="+mn-lt"/>
                <a:cs typeface="+mn-lt"/>
              </a:rPr>
              <a:t> </a:t>
            </a:r>
            <a:r>
              <a:rPr lang="en-US" dirty="0" err="1">
                <a:ea typeface="+mn-lt"/>
                <a:cs typeface="+mn-lt"/>
              </a:rPr>
              <a:t>na</a:t>
            </a:r>
            <a:r>
              <a:rPr lang="en-US" dirty="0">
                <a:ea typeface="+mn-lt"/>
                <a:cs typeface="+mn-lt"/>
              </a:rPr>
              <a:t> </a:t>
            </a:r>
            <a:r>
              <a:rPr lang="en-US" dirty="0" err="1">
                <a:ea typeface="+mn-lt"/>
                <a:cs typeface="+mn-lt"/>
              </a:rPr>
              <a:t>drugačiji</a:t>
            </a:r>
            <a:r>
              <a:rPr lang="en-US" dirty="0">
                <a:ea typeface="+mn-lt"/>
                <a:cs typeface="+mn-lt"/>
              </a:rPr>
              <a:t> </a:t>
            </a:r>
            <a:r>
              <a:rPr lang="en-US" dirty="0" err="1">
                <a:ea typeface="+mn-lt"/>
                <a:cs typeface="+mn-lt"/>
              </a:rPr>
              <a:t>način</a:t>
            </a:r>
            <a:r>
              <a:rPr lang="en-US" dirty="0">
                <a:ea typeface="+mn-lt"/>
                <a:cs typeface="+mn-lt"/>
              </a:rPr>
              <a:t>. </a:t>
            </a:r>
            <a:endParaRPr lang="en-US">
              <a:ea typeface="+mn-lt"/>
              <a:cs typeface="+mn-lt"/>
            </a:endParaRPr>
          </a:p>
          <a:p>
            <a:endParaRPr lang="en-US" dirty="0">
              <a:ea typeface="+mn-lt"/>
              <a:cs typeface="+mn-lt"/>
            </a:endParaRPr>
          </a:p>
          <a:p>
            <a:r>
              <a:rPr lang="en-US" dirty="0" err="1">
                <a:ea typeface="+mn-lt"/>
                <a:cs typeface="+mn-lt"/>
              </a:rPr>
              <a:t>Pogreške</a:t>
            </a:r>
            <a:r>
              <a:rPr lang="en-US" dirty="0">
                <a:ea typeface="+mn-lt"/>
                <a:cs typeface="+mn-lt"/>
              </a:rPr>
              <a:t> mi </a:t>
            </a:r>
            <a:r>
              <a:rPr lang="en-US" dirty="0" err="1">
                <a:ea typeface="+mn-lt"/>
                <a:cs typeface="+mn-lt"/>
              </a:rPr>
              <a:t>pomažu</a:t>
            </a:r>
            <a:r>
              <a:rPr lang="en-US" dirty="0">
                <a:ea typeface="+mn-lt"/>
                <a:cs typeface="+mn-lt"/>
              </a:rPr>
              <a:t> da </a:t>
            </a:r>
            <a:r>
              <a:rPr lang="en-US" dirty="0" err="1">
                <a:ea typeface="+mn-lt"/>
                <a:cs typeface="+mn-lt"/>
              </a:rPr>
              <a:t>naučim</a:t>
            </a:r>
            <a:r>
              <a:rPr lang="en-US" dirty="0">
                <a:ea typeface="+mn-lt"/>
                <a:cs typeface="+mn-lt"/>
              </a:rPr>
              <a:t>. </a:t>
            </a:r>
            <a:endParaRPr lang="en-US">
              <a:cs typeface="Calibri"/>
            </a:endParaRPr>
          </a:p>
          <a:p>
            <a:endParaRPr lang="en-US"/>
          </a:p>
          <a:p>
            <a:r>
              <a:rPr lang="en-US" dirty="0" err="1">
                <a:ea typeface="+mn-lt"/>
                <a:cs typeface="+mn-lt"/>
              </a:rPr>
              <a:t>Pitam</a:t>
            </a:r>
            <a:r>
              <a:rPr lang="en-US" dirty="0">
                <a:ea typeface="+mn-lt"/>
                <a:cs typeface="+mn-lt"/>
              </a:rPr>
              <a:t> se </a:t>
            </a:r>
            <a:r>
              <a:rPr lang="en-US" dirty="0" err="1">
                <a:ea typeface="+mn-lt"/>
                <a:cs typeface="+mn-lt"/>
              </a:rPr>
              <a:t>kako</a:t>
            </a:r>
            <a:r>
              <a:rPr lang="en-US" dirty="0">
                <a:ea typeface="+mn-lt"/>
                <a:cs typeface="+mn-lt"/>
              </a:rPr>
              <a:t> je </a:t>
            </a:r>
            <a:r>
              <a:rPr lang="en-US" dirty="0" err="1">
                <a:ea typeface="+mn-lt"/>
                <a:cs typeface="+mn-lt"/>
              </a:rPr>
              <a:t>njima</a:t>
            </a:r>
            <a:r>
              <a:rPr lang="en-US" dirty="0">
                <a:ea typeface="+mn-lt"/>
                <a:cs typeface="+mn-lt"/>
              </a:rPr>
              <a:t> </a:t>
            </a:r>
            <a:r>
              <a:rPr lang="en-US" dirty="0" err="1">
                <a:ea typeface="+mn-lt"/>
                <a:cs typeface="+mn-lt"/>
              </a:rPr>
              <a:t>uspjelo</a:t>
            </a:r>
            <a:r>
              <a:rPr lang="en-US" dirty="0">
                <a:ea typeface="+mn-lt"/>
                <a:cs typeface="+mn-lt"/>
              </a:rPr>
              <a:t>. </a:t>
            </a:r>
            <a:endParaRPr lang="en-US" dirty="0">
              <a:cs typeface="Calibri"/>
            </a:endParaRPr>
          </a:p>
          <a:p>
            <a:br>
              <a:rPr lang="en-US" dirty="0"/>
            </a:br>
            <a:br>
              <a:rPr lang="en-US" dirty="0"/>
            </a:br>
            <a:endParaRPr lang="en-US">
              <a:cs typeface="Calibri"/>
            </a:endParaRPr>
          </a:p>
        </p:txBody>
      </p:sp>
    </p:spTree>
    <p:extLst>
      <p:ext uri="{BB962C8B-B14F-4D97-AF65-F5344CB8AC3E}">
        <p14:creationId xmlns:p14="http://schemas.microsoft.com/office/powerpoint/2010/main" val="4039805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F6C37582-CF32-4675-8FFE-65EF7AE38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3" name="Rectangle 2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9E1EC-0761-BE74-7BD2-70847E367C2F}"/>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PRAKTIČNI OKVIR </a:t>
            </a:r>
            <a:endParaRPr lang="en-US">
              <a:solidFill>
                <a:srgbClr val="FFFFFF"/>
              </a:solidFill>
            </a:endParaRPr>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Slika 6">
            <a:extLst>
              <a:ext uri="{FF2B5EF4-FFF2-40B4-BE49-F238E27FC236}">
                <a16:creationId xmlns:a16="http://schemas.microsoft.com/office/drawing/2014/main" id="{1F578B27-A6FE-4DD6-B14E-74B329B3D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40497B1-E606-805D-6872-E7392AF7C00A}"/>
              </a:ext>
            </a:extLst>
          </p:cNvPr>
          <p:cNvSpPr>
            <a:spLocks noGrp="1"/>
          </p:cNvSpPr>
          <p:nvPr>
            <p:ph idx="1"/>
          </p:nvPr>
        </p:nvSpPr>
        <p:spPr>
          <a:xfrm>
            <a:off x="85746" y="118809"/>
            <a:ext cx="6906491" cy="4327685"/>
          </a:xfrm>
          <a:ln w="28575">
            <a:solidFill>
              <a:srgbClr val="FF7C80"/>
            </a:solidFill>
            <a:prstDash val="sysDot"/>
          </a:ln>
        </p:spPr>
        <p:txBody>
          <a:bodyPr vert="horz" lIns="91440" tIns="45720" rIns="91440" bIns="45720" rtlCol="0" anchor="ctr">
            <a:normAutofit/>
          </a:bodyPr>
          <a:lstStyle/>
          <a:p>
            <a:r>
              <a:rPr lang="en-US" sz="1600" b="1" dirty="0">
                <a:ea typeface="+mn-lt"/>
                <a:cs typeface="+mn-lt"/>
              </a:rPr>
              <a:t>SET RADIONICA ZA POTICANJE RASTUĆEG MENTALNOG SKLOPA KOD UČENIKA</a:t>
            </a:r>
          </a:p>
          <a:p>
            <a:r>
              <a:rPr lang="en-US" sz="1600" b="1" dirty="0">
                <a:ea typeface="+mn-lt"/>
                <a:cs typeface="+mn-lt"/>
              </a:rPr>
              <a:t>UVOD:   PRIČA O ANI KOJA NE MOŽE DOĆI DO SVOJE ZAVRŠNE PREZENTACIJE O LJUDIMA KOJI SU JE NADAHNULI JER JE OSTALA ZAKLJUČANA U ŠKOLSKOM ORMARIĆU. </a:t>
            </a:r>
          </a:p>
          <a:p>
            <a:r>
              <a:rPr lang="en-US" sz="1600" b="1" dirty="0">
                <a:ea typeface="+mn-lt"/>
                <a:cs typeface="+mn-lt"/>
              </a:rPr>
              <a:t>UČENICI KREĆU U RJEŠAVANJE ZAGONETKI KAKO BI OTKRILI ŠIFRU ZA OTKLJUČAVANJE ORMARIĆA I POMOGLI ANI DOĆI DO PREZENTACIJE.</a:t>
            </a:r>
          </a:p>
          <a:p>
            <a:r>
              <a:rPr lang="en-US" sz="1600" b="1" dirty="0">
                <a:cs typeface="Calibri" panose="020F0502020204030204"/>
              </a:rPr>
              <a:t>SVAKA RADIONICA SASTOJI SE OD UVODNE AKTIVNOSTI, ZADATKA OTKRIVANJA ŠIFRE KOJIM OTK</a:t>
            </a:r>
            <a:r>
              <a:rPr lang="hr-HR" sz="1600" b="1" dirty="0">
                <a:cs typeface="Calibri" panose="020F0502020204030204"/>
              </a:rPr>
              <a:t>R</a:t>
            </a:r>
            <a:r>
              <a:rPr lang="en-US" sz="1600" b="1" dirty="0">
                <a:cs typeface="Calibri" panose="020F0502020204030204"/>
              </a:rPr>
              <a:t>IVAJU I OSOBU KOJU JE ANA STAVILA U PREZENTACIJU, UPOZNAVANJA S KRATKOM BIOGRAFIJOM TE OSOBE, RASPRAVE ZAŠTO JE TA OSOBA RASTUĆEG MENTALNOG SKLOPA TE AKTIVNOSTI/IGRE VEZANE UZ OSOBU (KOJIM SE POTIČE RASTUĆI MENTALNI SKLOP).</a:t>
            </a:r>
          </a:p>
        </p:txBody>
      </p:sp>
      <p:sp>
        <p:nvSpPr>
          <p:cNvPr id="11" name="TekstniOkvir 10">
            <a:extLst>
              <a:ext uri="{FF2B5EF4-FFF2-40B4-BE49-F238E27FC236}">
                <a16:creationId xmlns:a16="http://schemas.microsoft.com/office/drawing/2014/main" id="{94E192EF-3A89-4DD2-8AAE-ADC22B8C23C3}"/>
              </a:ext>
            </a:extLst>
          </p:cNvPr>
          <p:cNvSpPr txBox="1"/>
          <p:nvPr/>
        </p:nvSpPr>
        <p:spPr>
          <a:xfrm>
            <a:off x="5683624" y="5226424"/>
            <a:ext cx="5154705" cy="830997"/>
          </a:xfrm>
          <a:prstGeom prst="rect">
            <a:avLst/>
          </a:prstGeom>
          <a:noFill/>
          <a:ln w="22225">
            <a:solidFill>
              <a:srgbClr val="FF7C80"/>
            </a:solidFill>
            <a:prstDash val="sysDash"/>
          </a:ln>
        </p:spPr>
        <p:txBody>
          <a:bodyPr wrap="square" rtlCol="0">
            <a:spAutoFit/>
          </a:bodyPr>
          <a:lstStyle/>
          <a:p>
            <a:r>
              <a:rPr lang="hr-HR" sz="4800" dirty="0"/>
              <a:t>PRAKTIČNI OKVIR</a:t>
            </a:r>
          </a:p>
        </p:txBody>
      </p:sp>
    </p:spTree>
    <p:extLst>
      <p:ext uri="{BB962C8B-B14F-4D97-AF65-F5344CB8AC3E}">
        <p14:creationId xmlns:p14="http://schemas.microsoft.com/office/powerpoint/2010/main" val="3958761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61CADE36-1F4D-F5CF-5365-929B2703314F}"/>
              </a:ext>
            </a:extLst>
          </p:cNvPr>
          <p:cNvSpPr>
            <a:spLocks noGrp="1"/>
          </p:cNvSpPr>
          <p:nvPr>
            <p:ph type="title"/>
          </p:nvPr>
        </p:nvSpPr>
        <p:spPr>
          <a:xfrm>
            <a:off x="838200" y="643467"/>
            <a:ext cx="2951205" cy="5571066"/>
          </a:xfrm>
        </p:spPr>
        <p:txBody>
          <a:bodyPr>
            <a:normAutofit/>
          </a:bodyPr>
          <a:lstStyle/>
          <a:p>
            <a:r>
              <a:rPr lang="en-US">
                <a:solidFill>
                  <a:srgbClr val="FFFFFF"/>
                </a:solidFill>
                <a:cs typeface="Calibri Light"/>
              </a:rPr>
              <a:t>PRVA RADIONICA: SVLADAJ PREPREKU</a:t>
            </a:r>
            <a:endParaRPr lang="en-US">
              <a:solidFill>
                <a:srgbClr val="FFFFFF"/>
              </a:solidFill>
            </a:endParaRPr>
          </a:p>
        </p:txBody>
      </p:sp>
      <p:pic>
        <p:nvPicPr>
          <p:cNvPr id="4" name="Slika 3">
            <a:extLst>
              <a:ext uri="{FF2B5EF4-FFF2-40B4-BE49-F238E27FC236}">
                <a16:creationId xmlns:a16="http://schemas.microsoft.com/office/drawing/2014/main" id="{CEBEF606-9237-4145-8CB8-2B9629E77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Content Placeholder 4">
            <a:extLst>
              <a:ext uri="{FF2B5EF4-FFF2-40B4-BE49-F238E27FC236}">
                <a16:creationId xmlns:a16="http://schemas.microsoft.com/office/drawing/2014/main" id="{FF1766B8-ED49-1737-AFEF-351B93976DF3}"/>
              </a:ext>
            </a:extLst>
          </p:cNvPr>
          <p:cNvGraphicFramePr>
            <a:graphicFrameLocks noGrp="1"/>
          </p:cNvGraphicFramePr>
          <p:nvPr>
            <p:ph idx="1"/>
            <p:extLst>
              <p:ext uri="{D42A27DB-BD31-4B8C-83A1-F6EECF244321}">
                <p14:modId xmlns:p14="http://schemas.microsoft.com/office/powerpoint/2010/main" val="2653878025"/>
              </p:ext>
            </p:extLst>
          </p:nvPr>
        </p:nvGraphicFramePr>
        <p:xfrm>
          <a:off x="23511" y="1325845"/>
          <a:ext cx="12165441" cy="5623013"/>
        </p:xfrm>
        <a:graphic>
          <a:graphicData uri="http://schemas.openxmlformats.org/drawingml/2006/table">
            <a:tbl>
              <a:tblPr firstRow="1" firstCol="1" bandRow="1">
                <a:solidFill>
                  <a:schemeClr val="bg1">
                    <a:lumMod val="95000"/>
                  </a:schemeClr>
                </a:solidFill>
                <a:tableStyleId>{5C22544A-7EE6-4342-B048-85BDC9FD1C3A}</a:tableStyleId>
              </a:tblPr>
              <a:tblGrid>
                <a:gridCol w="2402463">
                  <a:extLst>
                    <a:ext uri="{9D8B030D-6E8A-4147-A177-3AD203B41FA5}">
                      <a16:colId xmlns:a16="http://schemas.microsoft.com/office/drawing/2014/main" val="2137091206"/>
                    </a:ext>
                  </a:extLst>
                </a:gridCol>
                <a:gridCol w="9762978">
                  <a:extLst>
                    <a:ext uri="{9D8B030D-6E8A-4147-A177-3AD203B41FA5}">
                      <a16:colId xmlns:a16="http://schemas.microsoft.com/office/drawing/2014/main" val="3548249819"/>
                    </a:ext>
                  </a:extLst>
                </a:gridCol>
              </a:tblGrid>
              <a:tr h="1389684">
                <a:tc>
                  <a:txBody>
                    <a:bodyPr/>
                    <a:lstStyle/>
                    <a:p>
                      <a:r>
                        <a:rPr lang="en-US" sz="1400" b="1" cap="none" spc="0" dirty="0">
                          <a:solidFill>
                            <a:schemeClr val="bg1"/>
                          </a:solidFill>
                          <a:effectLst/>
                          <a:latin typeface="Calibri Light"/>
                        </a:rPr>
                        <a:t>UVOD</a:t>
                      </a:r>
                    </a:p>
                  </a:txBody>
                  <a:tcPr marL="0" marR="18819" marT="64743" marB="56456" anchor="ctr">
                    <a:lnL w="12700" cmpd="sng">
                      <a:noFill/>
                      <a:prstDash val="solid"/>
                    </a:lnL>
                    <a:lnR w="12700" cmpd="sng">
                      <a:noFill/>
                      <a:prstDash val="solid"/>
                    </a:lnR>
                    <a:lnT w="19050" cap="flat" cmpd="sng" algn="ctr">
                      <a:noFill/>
                      <a:prstDash val="solid"/>
                    </a:lnT>
                    <a:lnB w="9525" cap="flat" cmpd="sng" algn="ctr">
                      <a:solidFill>
                        <a:schemeClr val="tx1">
                          <a:lumMod val="50000"/>
                          <a:lumOff val="50000"/>
                        </a:schemeClr>
                      </a:solidFill>
                      <a:prstDash val="solid"/>
                    </a:lnB>
                    <a:solidFill>
                      <a:srgbClr val="FF7C80"/>
                    </a:solidFill>
                  </a:tcPr>
                </a:tc>
                <a:tc>
                  <a:txBody>
                    <a:bodyPr/>
                    <a:lstStyle/>
                    <a:p>
                      <a:r>
                        <a:rPr lang="en-US" sz="1400" b="0" cap="none" spc="0" dirty="0">
                          <a:solidFill>
                            <a:schemeClr val="bg1"/>
                          </a:solidFill>
                          <a:effectLst/>
                          <a:latin typeface="Calibri Light"/>
                        </a:rPr>
                        <a:t>ANA JE DOBILA ZADATAK NAPRAVITI PREZENTACIJU I GOVOR U TRAJANJU OD 5 MINUTA O LJUDIMA KOJI SU JE NADAHNULI/INSPIRIRALI ZA SAT HRVATSKOG JEZIKA. </a:t>
                      </a:r>
                    </a:p>
                    <a:p>
                      <a:r>
                        <a:rPr lang="en-US" sz="1400" b="0" cap="none" spc="0" dirty="0">
                          <a:solidFill>
                            <a:schemeClr val="bg1"/>
                          </a:solidFill>
                          <a:effectLst/>
                          <a:latin typeface="Calibri Light"/>
                        </a:rPr>
                        <a:t>DVA TJEDNA JE ISTRAŽIVALA, PRETRAŽIVALA INTERNET, ČITALA LITERATURU KAKO BI NJEZINA PREZENTACIJA BILA SAVRŠENA. NAPRAVILA JE 3-D POSTER SA SLIKAMA I CITATIMA NJOJ NAJZNAČAJNIJIH LJUDI. POSTER JE STAVILA U ORMARIĆ I ZAKLJUČALA GA. PRIJE SATA HRVATSKOG DOŠLA JE DO ORMARIĆA KAKO BI UZELA POSTER, NO ŠIFRA NIJE RADILA.</a:t>
                      </a:r>
                    </a:p>
                    <a:p>
                      <a:endParaRPr lang="en-US" sz="1400" b="0" cap="none" spc="0" dirty="0">
                        <a:solidFill>
                          <a:schemeClr val="bg1"/>
                        </a:solidFill>
                        <a:effectLst/>
                        <a:latin typeface="Calibri Light"/>
                      </a:endParaRPr>
                    </a:p>
                  </a:txBody>
                  <a:tcPr marL="0" marR="18819" marT="64743" marB="56456" anchor="ctr">
                    <a:lnL w="12700" cmpd="sng">
                      <a:noFill/>
                      <a:prstDash val="solid"/>
                    </a:lnL>
                    <a:lnR w="12700" cmpd="sng">
                      <a:noFill/>
                      <a:prstDash val="solid"/>
                    </a:lnR>
                    <a:lnT w="19050" cap="flat" cmpd="sng" algn="ctr">
                      <a:noFill/>
                      <a:prstDash val="solid"/>
                    </a:lnT>
                    <a:lnB w="9525" cap="flat" cmpd="sng" algn="ctr">
                      <a:solidFill>
                        <a:schemeClr val="tx1">
                          <a:lumMod val="50000"/>
                          <a:lumOff val="50000"/>
                        </a:schemeClr>
                      </a:solidFill>
                      <a:prstDash val="solid"/>
                    </a:lnB>
                    <a:solidFill>
                      <a:srgbClr val="FF7C80"/>
                    </a:solidFill>
                  </a:tcPr>
                </a:tc>
                <a:extLst>
                  <a:ext uri="{0D108BD9-81ED-4DB2-BD59-A6C34878D82A}">
                    <a16:rowId xmlns:a16="http://schemas.microsoft.com/office/drawing/2014/main" val="3725476025"/>
                  </a:ext>
                </a:extLst>
              </a:tr>
              <a:tr h="1227389">
                <a:tc>
                  <a:txBody>
                    <a:bodyPr/>
                    <a:lstStyle/>
                    <a:p>
                      <a:r>
                        <a:rPr lang="en-US" sz="1400" b="1" cap="none" spc="0" dirty="0">
                          <a:solidFill>
                            <a:schemeClr val="tx1"/>
                          </a:solidFill>
                          <a:effectLst/>
                          <a:latin typeface="Calibri Light"/>
                        </a:rPr>
                        <a:t>PRVA AKTIVNOST: OLUJA IDEJA </a:t>
                      </a:r>
                    </a:p>
                    <a:p>
                      <a:endParaRPr lang="en-US" sz="1400" b="1" cap="none" spc="0" dirty="0">
                        <a:solidFill>
                          <a:schemeClr val="tx1"/>
                        </a:solidFill>
                        <a:effectLst/>
                        <a:latin typeface="Calibri Light"/>
                      </a:endParaRPr>
                    </a:p>
                  </a:txBody>
                  <a:tcPr marL="0" marR="18819" marT="64743" marB="56456">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rgbClr val="FF7C80"/>
                    </a:solidFill>
                  </a:tcPr>
                </a:tc>
                <a:tc>
                  <a:txBody>
                    <a:bodyPr/>
                    <a:lstStyle/>
                    <a:p>
                      <a:r>
                        <a:rPr lang="en-US" sz="1400" cap="none" spc="0" dirty="0">
                          <a:solidFill>
                            <a:schemeClr val="tx1"/>
                          </a:solidFill>
                          <a:effectLst/>
                          <a:latin typeface="Calibri Light"/>
                        </a:rPr>
                        <a:t>ŠTO JE POMISLILA ANA? UČENICI NABRAJAJU MOGUĆE MISLI KOJE SE ZAPISUJU NA PLOČU/FLIPCHART/POST IT PAPIRIĆE.  KASNIJE SE MISLI  PODIJELE U ONE KOJE SPADAJU U FIKSNI MENTALNI SKLOP I ONE KOJE SPADAJU U RASTUĆI MENTALNI SKLOP. </a:t>
                      </a:r>
                      <a:endParaRPr lang="en-US" sz="1400" cap="none" spc="0" dirty="0">
                        <a:solidFill>
                          <a:schemeClr val="tx1"/>
                        </a:solidFill>
                        <a:latin typeface="Calibri Light"/>
                      </a:endParaRPr>
                    </a:p>
                    <a:p>
                      <a:r>
                        <a:rPr lang="en-US" sz="1400" cap="none" spc="0" dirty="0">
                          <a:solidFill>
                            <a:schemeClr val="tx1"/>
                          </a:solidFill>
                          <a:effectLst/>
                          <a:latin typeface="Calibri Light"/>
                        </a:rPr>
                        <a:t>KROZ PLAKAT ILI VIDEO UČENICIMA SE UKRATKO OBJASNI RAZLIKA IZMEĐU FIKSNOG I RASTUĆEG MENTALNOG SKLOPA. </a:t>
                      </a:r>
                    </a:p>
                    <a:p>
                      <a:r>
                        <a:rPr lang="hr-HR" sz="1400" cap="none" spc="0" dirty="0">
                          <a:solidFill>
                            <a:schemeClr val="tx1"/>
                          </a:solidFill>
                          <a:effectLst/>
                          <a:latin typeface="Calibri Light"/>
                        </a:rPr>
                        <a:t>https://www.youtube.com/watch?v=2zrtHt3bBmQ</a:t>
                      </a:r>
                      <a:endParaRPr lang="en-US" sz="1400" cap="none" spc="0" dirty="0">
                        <a:solidFill>
                          <a:schemeClr val="tx1"/>
                        </a:solidFill>
                        <a:effectLst/>
                        <a:latin typeface="Calibri Light"/>
                      </a:endParaRPr>
                    </a:p>
                  </a:txBody>
                  <a:tcPr marL="0" marR="18819" marT="64743" marB="56456">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85000"/>
                      </a:schemeClr>
                    </a:solidFill>
                  </a:tcPr>
                </a:tc>
                <a:extLst>
                  <a:ext uri="{0D108BD9-81ED-4DB2-BD59-A6C34878D82A}">
                    <a16:rowId xmlns:a16="http://schemas.microsoft.com/office/drawing/2014/main" val="2590512865"/>
                  </a:ext>
                </a:extLst>
              </a:tr>
              <a:tr h="1379546">
                <a:tc>
                  <a:txBody>
                    <a:bodyPr/>
                    <a:lstStyle/>
                    <a:p>
                      <a:r>
                        <a:rPr lang="en-US" sz="1400" b="1" cap="none" spc="0" dirty="0">
                          <a:solidFill>
                            <a:schemeClr val="tx1"/>
                          </a:solidFill>
                          <a:effectLst/>
                          <a:latin typeface="Calibri Light"/>
                        </a:rPr>
                        <a:t>UVOD-NASTAVAK</a:t>
                      </a:r>
                    </a:p>
                  </a:txBody>
                  <a:tcPr marL="0" marR="18819" marT="64743" marB="56456">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rgbClr val="FF7C80"/>
                    </a:solidFill>
                  </a:tcPr>
                </a:tc>
                <a:tc>
                  <a:txBody>
                    <a:bodyPr/>
                    <a:lstStyle/>
                    <a:p>
                      <a:r>
                        <a:rPr lang="en-US" sz="1400" cap="none" spc="0" dirty="0">
                          <a:solidFill>
                            <a:schemeClr val="tx1"/>
                          </a:solidFill>
                          <a:effectLst/>
                          <a:latin typeface="Calibri Light"/>
                        </a:rPr>
                        <a:t>ANA JE POMISLILA: „O NE, BEZ POSTERA NEĆU DOBITI DOBRU OCJENU KOJA MI TREBA KAKO BIH IMALA 5 NA KRAJU.“</a:t>
                      </a:r>
                    </a:p>
                    <a:p>
                      <a:r>
                        <a:rPr lang="en-US" sz="1400" cap="none" spc="0" dirty="0">
                          <a:solidFill>
                            <a:schemeClr val="tx1"/>
                          </a:solidFill>
                          <a:effectLst/>
                          <a:latin typeface="Calibri Light"/>
                        </a:rPr>
                        <a:t>NO ZNALA JE DA SE MORA SMIRITI TE DA ĆE SE PRONAĆI NEKO RJEŠENJE ZA NJEN PROBLEM. </a:t>
                      </a:r>
                    </a:p>
                    <a:p>
                      <a:r>
                        <a:rPr lang="en-US" sz="1400" cap="none" spc="0" dirty="0">
                          <a:solidFill>
                            <a:schemeClr val="tx1"/>
                          </a:solidFill>
                          <a:effectLst/>
                          <a:latin typeface="Calibri Light"/>
                        </a:rPr>
                        <a:t>ANA TREBA VAŠU POMOĆ PRI OTKLJUČAVANJU ORMARIĆA. HOĆETE LI JOJ POMOĆI?</a:t>
                      </a:r>
                    </a:p>
                    <a:p>
                      <a:r>
                        <a:rPr lang="en-US" sz="1400" cap="none" spc="0" dirty="0">
                          <a:solidFill>
                            <a:schemeClr val="tx1"/>
                          </a:solidFill>
                          <a:effectLst/>
                          <a:latin typeface="Calibri Light"/>
                        </a:rPr>
                        <a:t>KROZ 4 </a:t>
                      </a:r>
                      <a:r>
                        <a:rPr lang="hr-HR" sz="1400" cap="none" spc="0" dirty="0">
                          <a:solidFill>
                            <a:schemeClr val="tx1"/>
                          </a:solidFill>
                          <a:effectLst/>
                          <a:latin typeface="Calibri Light"/>
                        </a:rPr>
                        <a:t>RADIONICE</a:t>
                      </a:r>
                      <a:r>
                        <a:rPr lang="en-US" sz="1400" cap="none" spc="0" dirty="0">
                          <a:solidFill>
                            <a:schemeClr val="tx1"/>
                          </a:solidFill>
                          <a:effectLst/>
                          <a:latin typeface="Calibri Light"/>
                        </a:rPr>
                        <a:t> RJEŠAVATI ĆEMO ZAGONETKE, IGRATI IGRE, PUNITI STAKLENKU USTRAJNOSTI, KAKO BISMO JOJ POMOGLI NAĆI ŠIFRU I OTKLJUČATI ORMARIĆ.</a:t>
                      </a:r>
                    </a:p>
                  </a:txBody>
                  <a:tcPr marL="0" marR="18819" marT="64743" marB="56456">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85000"/>
                      </a:schemeClr>
                    </a:solidFill>
                  </a:tcPr>
                </a:tc>
                <a:extLst>
                  <a:ext uri="{0D108BD9-81ED-4DB2-BD59-A6C34878D82A}">
                    <a16:rowId xmlns:a16="http://schemas.microsoft.com/office/drawing/2014/main" val="3144801663"/>
                  </a:ext>
                </a:extLst>
              </a:tr>
              <a:tr h="1574446">
                <a:tc>
                  <a:txBody>
                    <a:bodyPr/>
                    <a:lstStyle/>
                    <a:p>
                      <a:r>
                        <a:rPr lang="en-US" sz="1400" b="1" cap="none" spc="0" dirty="0">
                          <a:solidFill>
                            <a:schemeClr val="tx1"/>
                          </a:solidFill>
                          <a:effectLst/>
                          <a:latin typeface="Calibri Light"/>
                        </a:rPr>
                        <a:t>DRUGA AKTIVNOST: ZAGONETKA </a:t>
                      </a:r>
                    </a:p>
                    <a:p>
                      <a:endParaRPr lang="en-US" sz="1400" b="1" cap="none" spc="0" dirty="0">
                        <a:solidFill>
                          <a:schemeClr val="tx1"/>
                        </a:solidFill>
                        <a:effectLst/>
                        <a:latin typeface="Calibri Light"/>
                      </a:endParaRPr>
                    </a:p>
                  </a:txBody>
                  <a:tcPr marL="0" marR="18819" marT="64743" marB="56456">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rgbClr val="FF7C80"/>
                    </a:solidFill>
                  </a:tcPr>
                </a:tc>
                <a:tc>
                  <a:txBody>
                    <a:bodyPr/>
                    <a:lstStyle/>
                    <a:p>
                      <a:r>
                        <a:rPr lang="en-US" sz="1400" cap="none" spc="0" dirty="0">
                          <a:solidFill>
                            <a:schemeClr val="tx1"/>
                          </a:solidFill>
                          <a:effectLst/>
                          <a:latin typeface="Calibri Light"/>
                        </a:rPr>
                        <a:t>UČENICI POMOĆU PRILOGA RJEŠAVAJU ZAGONETKU KAKO BI DOBILI PRVI BROJ ŠIFRE. UZ TO OTKRIVAJU TKO JE PRVA OSOBA KOJA JE NA PLAKATU. </a:t>
                      </a:r>
                    </a:p>
                    <a:p>
                      <a:endParaRPr lang="en-US" sz="1400" cap="none" spc="0" dirty="0">
                        <a:solidFill>
                          <a:schemeClr val="tx1"/>
                        </a:solidFill>
                        <a:effectLst/>
                        <a:latin typeface="Calibri Light"/>
                      </a:endParaRPr>
                    </a:p>
                    <a:p>
                      <a:r>
                        <a:rPr lang="en-US" sz="1400" cap="none" spc="0" dirty="0">
                          <a:solidFill>
                            <a:schemeClr val="tx1"/>
                          </a:solidFill>
                          <a:effectLst/>
                          <a:latin typeface="Calibri Light"/>
                        </a:rPr>
                        <a:t>18 28 1 19 1 14 4 16     </a:t>
                      </a:r>
                      <a:r>
                        <a:rPr lang="hr-HR" sz="1400" cap="none" spc="0" dirty="0">
                          <a:solidFill>
                            <a:schemeClr val="tx1"/>
                          </a:solidFill>
                          <a:effectLst/>
                          <a:latin typeface="Calibri Light"/>
                        </a:rPr>
                        <a:t>3</a:t>
                      </a:r>
                      <a:r>
                        <a:rPr lang="en-US" sz="1400" cap="none" spc="0" dirty="0">
                          <a:solidFill>
                            <a:schemeClr val="tx1"/>
                          </a:solidFill>
                          <a:effectLst/>
                          <a:latin typeface="Calibri Light"/>
                        </a:rPr>
                        <a:t> 10 18 1 28 1 7 15 5 22       15 20 23 1      17 18 8 5 13 17    21 14         27 11 28 5        11 20 15 17 27 5 4      </a:t>
                      </a:r>
                      <a:endParaRPr lang="hr-HR" sz="1400" cap="none" spc="0" dirty="0">
                        <a:solidFill>
                          <a:schemeClr val="tx1"/>
                        </a:solidFill>
                        <a:effectLst/>
                        <a:latin typeface="Calibri Light"/>
                      </a:endParaRPr>
                    </a:p>
                    <a:p>
                      <a:r>
                        <a:rPr lang="en-US" sz="1400" cap="none" spc="0" dirty="0">
                          <a:solidFill>
                            <a:schemeClr val="tx1"/>
                          </a:solidFill>
                          <a:effectLst/>
                          <a:latin typeface="Calibri Light"/>
                        </a:rPr>
                        <a:t>22 1 11 11 24 21 1     27 17 16 16 14 11 1.</a:t>
                      </a:r>
                    </a:p>
                    <a:p>
                      <a:endParaRPr lang="en-US" sz="1400" cap="none" spc="0" dirty="0">
                        <a:solidFill>
                          <a:schemeClr val="tx1"/>
                        </a:solidFill>
                        <a:effectLst/>
                        <a:latin typeface="Calibri Light"/>
                      </a:endParaRPr>
                    </a:p>
                    <a:p>
                      <a:r>
                        <a:rPr lang="en-US" sz="1400" cap="none" spc="0" dirty="0">
                          <a:solidFill>
                            <a:schemeClr val="tx1"/>
                          </a:solidFill>
                          <a:effectLst/>
                          <a:latin typeface="Calibri Light"/>
                        </a:rPr>
                        <a:t>DVANAEST IZDAVAČKIH KUĆA ODBILO JE PRVI RUKOPIS HARRYJA POTTERA.</a:t>
                      </a:r>
                    </a:p>
                  </a:txBody>
                  <a:tcPr marL="0" marR="18819" marT="64743" marB="56456">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85000"/>
                      </a:schemeClr>
                    </a:solidFill>
                  </a:tcPr>
                </a:tc>
                <a:extLst>
                  <a:ext uri="{0D108BD9-81ED-4DB2-BD59-A6C34878D82A}">
                    <a16:rowId xmlns:a16="http://schemas.microsoft.com/office/drawing/2014/main" val="3905831882"/>
                  </a:ext>
                </a:extLst>
              </a:tr>
            </a:tbl>
          </a:graphicData>
        </a:graphic>
      </p:graphicFrame>
      <p:sp>
        <p:nvSpPr>
          <p:cNvPr id="6" name="TekstniOkvir 5">
            <a:extLst>
              <a:ext uri="{FF2B5EF4-FFF2-40B4-BE49-F238E27FC236}">
                <a16:creationId xmlns:a16="http://schemas.microsoft.com/office/drawing/2014/main" id="{F0407648-F067-4932-A271-385D2EFFB199}"/>
              </a:ext>
            </a:extLst>
          </p:cNvPr>
          <p:cNvSpPr txBox="1"/>
          <p:nvPr/>
        </p:nvSpPr>
        <p:spPr>
          <a:xfrm>
            <a:off x="1317812" y="427455"/>
            <a:ext cx="8866094" cy="646331"/>
          </a:xfrm>
          <a:prstGeom prst="rect">
            <a:avLst/>
          </a:prstGeom>
          <a:noFill/>
        </p:spPr>
        <p:txBody>
          <a:bodyPr wrap="square" rtlCol="0">
            <a:spAutoFit/>
          </a:bodyPr>
          <a:lstStyle/>
          <a:p>
            <a:r>
              <a:rPr lang="hr-HR" sz="3600" b="1" dirty="0">
                <a:solidFill>
                  <a:srgbClr val="FF7C80"/>
                </a:solidFill>
              </a:rPr>
              <a:t>PRVA RADIONICA:  SVLADAJ PREPREKU!</a:t>
            </a:r>
          </a:p>
        </p:txBody>
      </p:sp>
    </p:spTree>
    <p:extLst>
      <p:ext uri="{BB962C8B-B14F-4D97-AF65-F5344CB8AC3E}">
        <p14:creationId xmlns:p14="http://schemas.microsoft.com/office/powerpoint/2010/main" val="3029389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DE72AB67-A50E-4E87-BB99-6987963EA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EBA64C25-2CFA-4012-ACBF-20BB849E005D}"/>
              </a:ext>
            </a:extLst>
          </p:cNvPr>
          <p:cNvSpPr>
            <a:spLocks noGrp="1"/>
          </p:cNvSpPr>
          <p:nvPr>
            <p:ph type="title"/>
          </p:nvPr>
        </p:nvSpPr>
        <p:spPr>
          <a:xfrm>
            <a:off x="107576" y="365125"/>
            <a:ext cx="6454589" cy="2700804"/>
          </a:xfrm>
        </p:spPr>
        <p:txBody>
          <a:bodyPr>
            <a:normAutofit fontScale="90000"/>
          </a:bodyPr>
          <a:lstStyle/>
          <a:p>
            <a:r>
              <a:rPr lang="en-US" sz="2800" dirty="0"/>
              <a:t>18 </a:t>
            </a:r>
            <a:r>
              <a:rPr lang="hr-HR" sz="2800" dirty="0"/>
              <a:t> </a:t>
            </a:r>
            <a:r>
              <a:rPr lang="en-US" sz="2800" dirty="0"/>
              <a:t>28 </a:t>
            </a:r>
            <a:r>
              <a:rPr lang="hr-HR" sz="2800" dirty="0"/>
              <a:t> </a:t>
            </a:r>
            <a:r>
              <a:rPr lang="en-US" sz="2800" dirty="0"/>
              <a:t>1 </a:t>
            </a:r>
            <a:r>
              <a:rPr lang="hr-HR" sz="2800" dirty="0"/>
              <a:t> 31 </a:t>
            </a:r>
            <a:r>
              <a:rPr lang="en-US" sz="2800" dirty="0"/>
              <a:t> 1 </a:t>
            </a:r>
            <a:r>
              <a:rPr lang="hr-HR" sz="2800" dirty="0"/>
              <a:t> </a:t>
            </a:r>
            <a:r>
              <a:rPr lang="en-US" sz="2800" dirty="0"/>
              <a:t>14 </a:t>
            </a:r>
            <a:r>
              <a:rPr lang="hr-HR" sz="2800" dirty="0"/>
              <a:t> </a:t>
            </a:r>
            <a:r>
              <a:rPr lang="en-US" sz="2800" dirty="0"/>
              <a:t>4 </a:t>
            </a:r>
            <a:r>
              <a:rPr lang="hr-HR" sz="2800" dirty="0"/>
              <a:t> </a:t>
            </a:r>
            <a:r>
              <a:rPr lang="en-US" sz="2800" dirty="0"/>
              <a:t>1</a:t>
            </a:r>
            <a:r>
              <a:rPr lang="hr-HR" sz="2800" dirty="0"/>
              <a:t>5</a:t>
            </a:r>
            <a:r>
              <a:rPr lang="en-US" sz="2800" dirty="0"/>
              <a:t>    </a:t>
            </a:r>
            <a:br>
              <a:rPr lang="hr-HR" sz="2800" dirty="0"/>
            </a:br>
            <a:r>
              <a:rPr lang="hr-HR" sz="2800" dirty="0"/>
              <a:t>5</a:t>
            </a:r>
            <a:r>
              <a:rPr lang="en-US" sz="2800" dirty="0"/>
              <a:t> </a:t>
            </a:r>
            <a:r>
              <a:rPr lang="hr-HR" sz="2800" dirty="0"/>
              <a:t> </a:t>
            </a:r>
            <a:r>
              <a:rPr lang="en-US" sz="2800" dirty="0"/>
              <a:t>10 </a:t>
            </a:r>
            <a:r>
              <a:rPr lang="hr-HR" sz="2800" dirty="0"/>
              <a:t> </a:t>
            </a:r>
            <a:r>
              <a:rPr lang="en-US" sz="2800" dirty="0"/>
              <a:t>18 </a:t>
            </a:r>
            <a:r>
              <a:rPr lang="hr-HR" sz="2800" dirty="0"/>
              <a:t> </a:t>
            </a:r>
            <a:r>
              <a:rPr lang="en-US" sz="2800" dirty="0"/>
              <a:t>1 </a:t>
            </a:r>
            <a:r>
              <a:rPr lang="hr-HR" sz="2800" dirty="0"/>
              <a:t> </a:t>
            </a:r>
            <a:r>
              <a:rPr lang="en-US" sz="2800" dirty="0"/>
              <a:t>28 </a:t>
            </a:r>
            <a:r>
              <a:rPr lang="hr-HR" sz="2800" dirty="0"/>
              <a:t> </a:t>
            </a:r>
            <a:r>
              <a:rPr lang="en-US" sz="2800" dirty="0"/>
              <a:t>1 </a:t>
            </a:r>
            <a:r>
              <a:rPr lang="hr-HR" sz="2800" dirty="0"/>
              <a:t> </a:t>
            </a:r>
            <a:r>
              <a:rPr lang="en-US" sz="2800" dirty="0"/>
              <a:t>7 </a:t>
            </a:r>
            <a:r>
              <a:rPr lang="hr-HR" sz="2800" dirty="0"/>
              <a:t> </a:t>
            </a:r>
            <a:r>
              <a:rPr lang="en-US" sz="2800" dirty="0"/>
              <a:t>1</a:t>
            </a:r>
            <a:r>
              <a:rPr lang="hr-HR" sz="2800" dirty="0"/>
              <a:t>9</a:t>
            </a:r>
            <a:r>
              <a:rPr lang="en-US" sz="2800" dirty="0"/>
              <a:t> </a:t>
            </a:r>
            <a:r>
              <a:rPr lang="hr-HR" sz="2800" dirty="0"/>
              <a:t> </a:t>
            </a:r>
            <a:r>
              <a:rPr lang="en-US" sz="2800" dirty="0"/>
              <a:t>5</a:t>
            </a:r>
            <a:r>
              <a:rPr lang="hr-HR" sz="2800" dirty="0"/>
              <a:t>  </a:t>
            </a:r>
            <a:r>
              <a:rPr lang="en-US" sz="2800" dirty="0"/>
              <a:t>22    </a:t>
            </a:r>
            <a:br>
              <a:rPr lang="hr-HR" sz="2800" dirty="0"/>
            </a:br>
            <a:r>
              <a:rPr lang="en-US" sz="2800" dirty="0"/>
              <a:t>1</a:t>
            </a:r>
            <a:r>
              <a:rPr lang="hr-HR" sz="2800" dirty="0"/>
              <a:t>9 </a:t>
            </a:r>
            <a:r>
              <a:rPr lang="en-US" sz="2800" dirty="0"/>
              <a:t> 20 </a:t>
            </a:r>
            <a:r>
              <a:rPr lang="hr-HR" sz="2800" dirty="0"/>
              <a:t> </a:t>
            </a:r>
            <a:r>
              <a:rPr lang="en-US" sz="2800" dirty="0"/>
              <a:t>3</a:t>
            </a:r>
            <a:r>
              <a:rPr lang="hr-HR" sz="2800" dirty="0"/>
              <a:t>  </a:t>
            </a:r>
            <a:r>
              <a:rPr lang="en-US" sz="2800" dirty="0"/>
              <a:t>1      </a:t>
            </a:r>
            <a:br>
              <a:rPr lang="hr-HR" sz="2800" dirty="0"/>
            </a:br>
            <a:r>
              <a:rPr lang="en-US" sz="2800" dirty="0"/>
              <a:t>17 </a:t>
            </a:r>
            <a:r>
              <a:rPr lang="hr-HR" sz="2800" dirty="0"/>
              <a:t> </a:t>
            </a:r>
            <a:r>
              <a:rPr lang="en-US" sz="2800" dirty="0"/>
              <a:t>18 </a:t>
            </a:r>
            <a:r>
              <a:rPr lang="hr-HR" sz="2800" dirty="0"/>
              <a:t> </a:t>
            </a:r>
            <a:r>
              <a:rPr lang="en-US" sz="2800" dirty="0"/>
              <a:t>8 </a:t>
            </a:r>
            <a:r>
              <a:rPr lang="hr-HR" sz="2800" dirty="0"/>
              <a:t> </a:t>
            </a:r>
            <a:r>
              <a:rPr lang="en-US" sz="2800" dirty="0"/>
              <a:t>5 </a:t>
            </a:r>
            <a:r>
              <a:rPr lang="hr-HR" sz="2800" dirty="0"/>
              <a:t> </a:t>
            </a:r>
            <a:r>
              <a:rPr lang="en-US" sz="2800" dirty="0"/>
              <a:t>13 </a:t>
            </a:r>
            <a:r>
              <a:rPr lang="hr-HR" sz="2800" dirty="0"/>
              <a:t> </a:t>
            </a:r>
            <a:r>
              <a:rPr lang="en-US" sz="2800" dirty="0"/>
              <a:t>17  </a:t>
            </a:r>
            <a:r>
              <a:rPr lang="hr-HR" sz="2800" dirty="0"/>
              <a:t> </a:t>
            </a:r>
            <a:r>
              <a:rPr lang="en-US" sz="2800" dirty="0"/>
              <a:t>  </a:t>
            </a:r>
            <a:r>
              <a:rPr lang="hr-HR" sz="2800" dirty="0"/>
              <a:t> </a:t>
            </a:r>
            <a:r>
              <a:rPr lang="en-US" sz="2800" dirty="0"/>
              <a:t>21</a:t>
            </a:r>
            <a:r>
              <a:rPr lang="hr-HR" sz="2800" dirty="0"/>
              <a:t> </a:t>
            </a:r>
            <a:r>
              <a:rPr lang="en-US" sz="2800" dirty="0"/>
              <a:t> 14     </a:t>
            </a:r>
            <a:br>
              <a:rPr lang="hr-HR" sz="2800" dirty="0"/>
            </a:br>
            <a:r>
              <a:rPr lang="en-US" sz="2800" dirty="0"/>
              <a:t>27 </a:t>
            </a:r>
            <a:r>
              <a:rPr lang="hr-HR" sz="2800" dirty="0"/>
              <a:t> </a:t>
            </a:r>
            <a:r>
              <a:rPr lang="en-US" sz="2800" dirty="0"/>
              <a:t>11 </a:t>
            </a:r>
            <a:r>
              <a:rPr lang="hr-HR" sz="2800" dirty="0"/>
              <a:t> </a:t>
            </a:r>
            <a:r>
              <a:rPr lang="en-US" sz="2800" dirty="0"/>
              <a:t>28</a:t>
            </a:r>
            <a:r>
              <a:rPr lang="hr-HR" sz="2800" dirty="0"/>
              <a:t>  </a:t>
            </a:r>
            <a:r>
              <a:rPr lang="en-US" sz="2800" dirty="0"/>
              <a:t>5        11</a:t>
            </a:r>
            <a:r>
              <a:rPr lang="hr-HR" sz="2800" dirty="0"/>
              <a:t> </a:t>
            </a:r>
            <a:r>
              <a:rPr lang="en-US" sz="2800" dirty="0"/>
              <a:t> 20 </a:t>
            </a:r>
            <a:r>
              <a:rPr lang="hr-HR" sz="2800" dirty="0"/>
              <a:t> </a:t>
            </a:r>
            <a:r>
              <a:rPr lang="en-US" sz="2800" dirty="0"/>
              <a:t>15 </a:t>
            </a:r>
            <a:r>
              <a:rPr lang="hr-HR" sz="2800" dirty="0"/>
              <a:t> </a:t>
            </a:r>
            <a:r>
              <a:rPr lang="en-US" sz="2800" dirty="0"/>
              <a:t>17 </a:t>
            </a:r>
            <a:r>
              <a:rPr lang="hr-HR" sz="2800" dirty="0"/>
              <a:t> </a:t>
            </a:r>
            <a:r>
              <a:rPr lang="en-US" sz="2800" dirty="0"/>
              <a:t>27 </a:t>
            </a:r>
            <a:r>
              <a:rPr lang="hr-HR" sz="2800" dirty="0"/>
              <a:t> </a:t>
            </a:r>
            <a:r>
              <a:rPr lang="en-US" sz="2800" dirty="0"/>
              <a:t>5 </a:t>
            </a:r>
            <a:r>
              <a:rPr lang="hr-HR" sz="2800" dirty="0"/>
              <a:t> </a:t>
            </a:r>
            <a:r>
              <a:rPr lang="en-US" sz="2800" dirty="0"/>
              <a:t>4      </a:t>
            </a:r>
            <a:br>
              <a:rPr lang="hr-HR" sz="2800" dirty="0"/>
            </a:br>
            <a:r>
              <a:rPr lang="en-US" sz="2800" dirty="0"/>
              <a:t>22</a:t>
            </a:r>
            <a:r>
              <a:rPr lang="hr-HR" sz="2800" dirty="0"/>
              <a:t> </a:t>
            </a:r>
            <a:r>
              <a:rPr lang="en-US" sz="2800" dirty="0"/>
              <a:t> 1 </a:t>
            </a:r>
            <a:r>
              <a:rPr lang="hr-HR" sz="2800" dirty="0"/>
              <a:t> </a:t>
            </a:r>
            <a:r>
              <a:rPr lang="en-US" sz="2800" dirty="0"/>
              <a:t>11</a:t>
            </a:r>
            <a:r>
              <a:rPr lang="hr-HR" sz="2800" dirty="0"/>
              <a:t> </a:t>
            </a:r>
            <a:r>
              <a:rPr lang="en-US" sz="2800" dirty="0"/>
              <a:t> 11 </a:t>
            </a:r>
            <a:r>
              <a:rPr lang="hr-HR" sz="2800" dirty="0"/>
              <a:t> </a:t>
            </a:r>
            <a:r>
              <a:rPr lang="en-US" sz="2800" dirty="0"/>
              <a:t>24</a:t>
            </a:r>
            <a:r>
              <a:rPr lang="hr-HR" sz="2800" dirty="0"/>
              <a:t> </a:t>
            </a:r>
            <a:r>
              <a:rPr lang="en-US" sz="2800" dirty="0"/>
              <a:t> 21 </a:t>
            </a:r>
            <a:r>
              <a:rPr lang="hr-HR" sz="2800" dirty="0"/>
              <a:t> </a:t>
            </a:r>
            <a:r>
              <a:rPr lang="en-US" sz="2800" dirty="0"/>
              <a:t>1     27 </a:t>
            </a:r>
            <a:r>
              <a:rPr lang="hr-HR" sz="2800" dirty="0"/>
              <a:t> </a:t>
            </a:r>
            <a:r>
              <a:rPr lang="en-US" sz="2800" dirty="0"/>
              <a:t>17 </a:t>
            </a:r>
            <a:r>
              <a:rPr lang="hr-HR" sz="2800" dirty="0"/>
              <a:t> </a:t>
            </a:r>
            <a:r>
              <a:rPr lang="en-US" sz="2800" dirty="0"/>
              <a:t>1</a:t>
            </a:r>
            <a:r>
              <a:rPr lang="hr-HR" sz="2800" dirty="0"/>
              <a:t>5 </a:t>
            </a:r>
            <a:r>
              <a:rPr lang="en-US" sz="2800" dirty="0"/>
              <a:t> 1</a:t>
            </a:r>
            <a:r>
              <a:rPr lang="hr-HR" sz="2800" dirty="0"/>
              <a:t>5 </a:t>
            </a:r>
            <a:r>
              <a:rPr lang="en-US" sz="2800" dirty="0"/>
              <a:t> 14 </a:t>
            </a:r>
            <a:r>
              <a:rPr lang="hr-HR" sz="2800" dirty="0"/>
              <a:t> </a:t>
            </a:r>
            <a:r>
              <a:rPr lang="en-US" sz="2800" dirty="0"/>
              <a:t>11 </a:t>
            </a:r>
            <a:r>
              <a:rPr lang="hr-HR" sz="2800" dirty="0"/>
              <a:t> </a:t>
            </a:r>
            <a:r>
              <a:rPr lang="en-US" sz="2800" dirty="0"/>
              <a:t>1.</a:t>
            </a:r>
            <a:br>
              <a:rPr lang="en-US" sz="2800" dirty="0"/>
            </a:br>
            <a:endParaRPr lang="hr-HR" sz="2800" dirty="0"/>
          </a:p>
        </p:txBody>
      </p:sp>
      <p:graphicFrame>
        <p:nvGraphicFramePr>
          <p:cNvPr id="4" name="Rezervirano mjesto sadržaja 3">
            <a:extLst>
              <a:ext uri="{FF2B5EF4-FFF2-40B4-BE49-F238E27FC236}">
                <a16:creationId xmlns:a16="http://schemas.microsoft.com/office/drawing/2014/main" id="{3B10E890-69C6-4AF9-B19C-3FF42092B283}"/>
              </a:ext>
            </a:extLst>
          </p:cNvPr>
          <p:cNvGraphicFramePr>
            <a:graphicFrameLocks noGrp="1"/>
          </p:cNvGraphicFramePr>
          <p:nvPr>
            <p:ph idx="1"/>
            <p:extLst>
              <p:ext uri="{D42A27DB-BD31-4B8C-83A1-F6EECF244321}">
                <p14:modId xmlns:p14="http://schemas.microsoft.com/office/powerpoint/2010/main" val="400524674"/>
              </p:ext>
            </p:extLst>
          </p:nvPr>
        </p:nvGraphicFramePr>
        <p:xfrm>
          <a:off x="6991626" y="547153"/>
          <a:ext cx="3842786" cy="5991156"/>
        </p:xfrm>
        <a:graphic>
          <a:graphicData uri="http://schemas.openxmlformats.org/drawingml/2006/table">
            <a:tbl>
              <a:tblPr firstRow="1" firstCol="1" bandRow="1">
                <a:tableStyleId>{21E4AEA4-8DFA-4A89-87EB-49C32662AFE0}</a:tableStyleId>
              </a:tblPr>
              <a:tblGrid>
                <a:gridCol w="1267391">
                  <a:extLst>
                    <a:ext uri="{9D8B030D-6E8A-4147-A177-3AD203B41FA5}">
                      <a16:colId xmlns:a16="http://schemas.microsoft.com/office/drawing/2014/main" val="4088122806"/>
                    </a:ext>
                  </a:extLst>
                </a:gridCol>
                <a:gridCol w="1313012">
                  <a:extLst>
                    <a:ext uri="{9D8B030D-6E8A-4147-A177-3AD203B41FA5}">
                      <a16:colId xmlns:a16="http://schemas.microsoft.com/office/drawing/2014/main" val="799161709"/>
                    </a:ext>
                  </a:extLst>
                </a:gridCol>
                <a:gridCol w="1262383">
                  <a:extLst>
                    <a:ext uri="{9D8B030D-6E8A-4147-A177-3AD203B41FA5}">
                      <a16:colId xmlns:a16="http://schemas.microsoft.com/office/drawing/2014/main" val="2779526518"/>
                    </a:ext>
                  </a:extLst>
                </a:gridCol>
              </a:tblGrid>
              <a:tr h="0">
                <a:tc>
                  <a:txBody>
                    <a:bodyPr/>
                    <a:lstStyle/>
                    <a:p>
                      <a:pPr>
                        <a:lnSpc>
                          <a:spcPct val="107000"/>
                        </a:lnSpc>
                        <a:spcAft>
                          <a:spcPts val="0"/>
                        </a:spcAft>
                      </a:pPr>
                      <a:r>
                        <a:rPr lang="hr-HR" sz="1200" dirty="0">
                          <a:effectLst/>
                        </a:rPr>
                        <a:t>A=</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dirty="0">
                          <a:effectLst/>
                        </a:rPr>
                        <a:t>J-U=</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dirty="0">
                          <a:effectLst/>
                        </a:rPr>
                        <a:t>1</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extLst>
                  <a:ext uri="{0D108BD9-81ED-4DB2-BD59-A6C34878D82A}">
                    <a16:rowId xmlns:a16="http://schemas.microsoft.com/office/drawing/2014/main" val="4280681499"/>
                  </a:ext>
                </a:extLst>
              </a:tr>
              <a:tr h="191166">
                <a:tc>
                  <a:txBody>
                    <a:bodyPr/>
                    <a:lstStyle/>
                    <a:p>
                      <a:pPr>
                        <a:lnSpc>
                          <a:spcPct val="107000"/>
                        </a:lnSpc>
                        <a:spcAft>
                          <a:spcPts val="0"/>
                        </a:spcAft>
                      </a:pPr>
                      <a:r>
                        <a:rPr lang="hr-HR" sz="1200">
                          <a:effectLst/>
                        </a:rPr>
                        <a:t>B</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dirty="0">
                          <a:effectLst/>
                        </a:rPr>
                        <a:t>M·S</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8</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3723435812"/>
                  </a:ext>
                </a:extLst>
              </a:tr>
              <a:tr h="191166">
                <a:tc>
                  <a:txBody>
                    <a:bodyPr/>
                    <a:lstStyle/>
                    <a:p>
                      <a:pPr>
                        <a:lnSpc>
                          <a:spcPct val="107000"/>
                        </a:lnSpc>
                        <a:spcAft>
                          <a:spcPts val="0"/>
                        </a:spcAft>
                      </a:pPr>
                      <a:r>
                        <a:rPr lang="hr-HR" sz="1200">
                          <a:effectLst/>
                        </a:rPr>
                        <a:t>C</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dirty="0">
                          <a:effectLst/>
                        </a:rPr>
                        <a:t>F+Ć</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9</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3164524710"/>
                  </a:ext>
                </a:extLst>
              </a:tr>
              <a:tr h="191166">
                <a:tc>
                  <a:txBody>
                    <a:bodyPr/>
                    <a:lstStyle/>
                    <a:p>
                      <a:pPr>
                        <a:lnSpc>
                          <a:spcPct val="107000"/>
                        </a:lnSpc>
                        <a:spcAft>
                          <a:spcPts val="0"/>
                        </a:spcAft>
                      </a:pPr>
                      <a:r>
                        <a:rPr lang="hr-HR" sz="1200">
                          <a:effectLst/>
                        </a:rPr>
                        <a:t>Č</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dirty="0">
                          <a:effectLst/>
                        </a:rPr>
                        <a:t>C-M</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7</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4213081802"/>
                  </a:ext>
                </a:extLst>
              </a:tr>
              <a:tr h="191166">
                <a:tc>
                  <a:txBody>
                    <a:bodyPr/>
                    <a:lstStyle/>
                    <a:p>
                      <a:pPr>
                        <a:lnSpc>
                          <a:spcPct val="107000"/>
                        </a:lnSpc>
                        <a:spcAft>
                          <a:spcPts val="0"/>
                        </a:spcAft>
                      </a:pPr>
                      <a:r>
                        <a:rPr lang="hr-HR" sz="1200">
                          <a:effectLst/>
                        </a:rPr>
                        <a:t>Ć</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dirty="0">
                          <a:effectLst/>
                        </a:rPr>
                        <a:t>M-A</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3</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609891194"/>
                  </a:ext>
                </a:extLst>
              </a:tr>
              <a:tr h="191166">
                <a:tc>
                  <a:txBody>
                    <a:bodyPr/>
                    <a:lstStyle/>
                    <a:p>
                      <a:pPr>
                        <a:lnSpc>
                          <a:spcPct val="107000"/>
                        </a:lnSpc>
                        <a:spcAft>
                          <a:spcPts val="0"/>
                        </a:spcAft>
                      </a:pPr>
                      <a:r>
                        <a:rPr lang="hr-HR" sz="1200">
                          <a:effectLst/>
                        </a:rPr>
                        <a:t>D</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dirty="0">
                          <a:effectLst/>
                        </a:rPr>
                        <a:t>Ć·F</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18</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2055622716"/>
                  </a:ext>
                </a:extLst>
              </a:tr>
              <a:tr h="191166">
                <a:tc>
                  <a:txBody>
                    <a:bodyPr/>
                    <a:lstStyle/>
                    <a:p>
                      <a:pPr>
                        <a:lnSpc>
                          <a:spcPct val="107000"/>
                        </a:lnSpc>
                        <a:spcAft>
                          <a:spcPts val="0"/>
                        </a:spcAft>
                      </a:pPr>
                      <a:r>
                        <a:rPr lang="hr-HR" sz="1200">
                          <a:effectLst/>
                        </a:rPr>
                        <a:t>Đ</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dirty="0">
                          <a:effectLst/>
                        </a:rPr>
                        <a:t>U+Ć</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1406274609"/>
                  </a:ext>
                </a:extLst>
              </a:tr>
              <a:tr h="191166">
                <a:tc>
                  <a:txBody>
                    <a:bodyPr/>
                    <a:lstStyle/>
                    <a:p>
                      <a:pPr>
                        <a:lnSpc>
                          <a:spcPct val="107000"/>
                        </a:lnSpc>
                        <a:spcAft>
                          <a:spcPts val="0"/>
                        </a:spcAft>
                      </a:pPr>
                      <a:r>
                        <a:rPr lang="hr-HR" sz="1200">
                          <a:effectLst/>
                        </a:rPr>
                        <a:t>E</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dirty="0">
                          <a:effectLst/>
                        </a:rPr>
                        <a:t>U-F</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14</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1541587319"/>
                  </a:ext>
                </a:extLst>
              </a:tr>
              <a:tr h="191166">
                <a:tc>
                  <a:txBody>
                    <a:bodyPr/>
                    <a:lstStyle/>
                    <a:p>
                      <a:pPr>
                        <a:lnSpc>
                          <a:spcPct val="107000"/>
                        </a:lnSpc>
                        <a:spcAft>
                          <a:spcPts val="0"/>
                        </a:spcAft>
                      </a:pPr>
                      <a:r>
                        <a:rPr lang="hr-HR" sz="1200">
                          <a:effectLst/>
                        </a:rPr>
                        <a:t>F</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dirty="0">
                          <a:effectLst/>
                        </a:rPr>
                        <a:t>D:Ć</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6</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967005327"/>
                  </a:ext>
                </a:extLst>
              </a:tr>
              <a:tr h="191166">
                <a:tc>
                  <a:txBody>
                    <a:bodyPr/>
                    <a:lstStyle/>
                    <a:p>
                      <a:pPr>
                        <a:lnSpc>
                          <a:spcPct val="107000"/>
                        </a:lnSpc>
                        <a:spcAft>
                          <a:spcPts val="0"/>
                        </a:spcAft>
                      </a:pPr>
                      <a:r>
                        <a:rPr lang="hr-HR" sz="1200">
                          <a:effectLst/>
                        </a:rPr>
                        <a:t>G</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a:effectLst/>
                        </a:rPr>
                        <a:t>K·M</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30</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3469464733"/>
                  </a:ext>
                </a:extLst>
              </a:tr>
              <a:tr h="191166">
                <a:tc>
                  <a:txBody>
                    <a:bodyPr/>
                    <a:lstStyle/>
                    <a:p>
                      <a:pPr>
                        <a:lnSpc>
                          <a:spcPct val="107000"/>
                        </a:lnSpc>
                        <a:spcAft>
                          <a:spcPts val="0"/>
                        </a:spcAft>
                      </a:pPr>
                      <a:r>
                        <a:rPr lang="hr-HR" sz="1200">
                          <a:effectLst/>
                        </a:rPr>
                        <a:t>H</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a:effectLst/>
                        </a:rPr>
                        <a:t>S+D</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4188460275"/>
                  </a:ext>
                </a:extLst>
              </a:tr>
              <a:tr h="191166">
                <a:tc>
                  <a:txBody>
                    <a:bodyPr/>
                    <a:lstStyle/>
                    <a:p>
                      <a:pPr>
                        <a:lnSpc>
                          <a:spcPct val="107000"/>
                        </a:lnSpc>
                        <a:spcAft>
                          <a:spcPts val="0"/>
                        </a:spcAft>
                      </a:pPr>
                      <a:r>
                        <a:rPr lang="hr-HR" sz="1200">
                          <a:effectLst/>
                        </a:rPr>
                        <a:t>I</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a:effectLst/>
                        </a:rPr>
                        <a:t>M+Ć</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5</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2373054500"/>
                  </a:ext>
                </a:extLst>
              </a:tr>
              <a:tr h="191166">
                <a:tc>
                  <a:txBody>
                    <a:bodyPr/>
                    <a:lstStyle/>
                    <a:p>
                      <a:pPr>
                        <a:lnSpc>
                          <a:spcPct val="107000"/>
                        </a:lnSpc>
                        <a:spcAft>
                          <a:spcPts val="0"/>
                        </a:spcAft>
                      </a:pPr>
                      <a:r>
                        <a:rPr lang="hr-HR" sz="1200">
                          <a:effectLst/>
                        </a:rPr>
                        <a:t>J</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dirty="0">
                          <a:effectLst/>
                        </a:rPr>
                        <a:t>Ć·Č</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21</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3914338332"/>
                  </a:ext>
                </a:extLst>
              </a:tr>
              <a:tr h="191166">
                <a:tc>
                  <a:txBody>
                    <a:bodyPr/>
                    <a:lstStyle/>
                    <a:p>
                      <a:pPr>
                        <a:lnSpc>
                          <a:spcPct val="107000"/>
                        </a:lnSpc>
                        <a:spcAft>
                          <a:spcPts val="0"/>
                        </a:spcAft>
                      </a:pPr>
                      <a:r>
                        <a:rPr lang="hr-HR" sz="1200">
                          <a:effectLst/>
                        </a:rPr>
                        <a:t>K</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a:effectLst/>
                        </a:rPr>
                        <a:t>Š+Ć</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4010162889"/>
                  </a:ext>
                </a:extLst>
              </a:tr>
              <a:tr h="191166">
                <a:tc>
                  <a:txBody>
                    <a:bodyPr/>
                    <a:lstStyle/>
                    <a:p>
                      <a:pPr>
                        <a:lnSpc>
                          <a:spcPct val="107000"/>
                        </a:lnSpc>
                        <a:spcAft>
                          <a:spcPts val="0"/>
                        </a:spcAft>
                      </a:pPr>
                      <a:r>
                        <a:rPr lang="hr-HR" sz="1200">
                          <a:effectLst/>
                        </a:rPr>
                        <a:t>L</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a:effectLst/>
                        </a:rPr>
                        <a:t>R+M</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3397072183"/>
                  </a:ext>
                </a:extLst>
              </a:tr>
              <a:tr h="191166">
                <a:tc>
                  <a:txBody>
                    <a:bodyPr/>
                    <a:lstStyle/>
                    <a:p>
                      <a:pPr>
                        <a:lnSpc>
                          <a:spcPct val="107000"/>
                        </a:lnSpc>
                        <a:spcAft>
                          <a:spcPts val="0"/>
                        </a:spcAft>
                      </a:pPr>
                      <a:r>
                        <a:rPr lang="hr-HR" sz="1200">
                          <a:effectLst/>
                        </a:rPr>
                        <a:t>LJ</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a:effectLst/>
                        </a:rPr>
                        <a:t>U+F</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3288923322"/>
                  </a:ext>
                </a:extLst>
              </a:tr>
              <a:tr h="191166">
                <a:tc>
                  <a:txBody>
                    <a:bodyPr/>
                    <a:lstStyle/>
                    <a:p>
                      <a:pPr>
                        <a:lnSpc>
                          <a:spcPct val="107000"/>
                        </a:lnSpc>
                        <a:spcAft>
                          <a:spcPts val="0"/>
                        </a:spcAft>
                      </a:pPr>
                      <a:r>
                        <a:rPr lang="hr-HR" sz="1200">
                          <a:effectLst/>
                        </a:rPr>
                        <a:t>M</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dirty="0">
                          <a:effectLst/>
                        </a:rPr>
                        <a:t>Ć-A</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2</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1654521454"/>
                  </a:ext>
                </a:extLst>
              </a:tr>
              <a:tr h="191166">
                <a:tc>
                  <a:txBody>
                    <a:bodyPr/>
                    <a:lstStyle/>
                    <a:p>
                      <a:pPr>
                        <a:lnSpc>
                          <a:spcPct val="107000"/>
                        </a:lnSpc>
                        <a:spcAft>
                          <a:spcPts val="0"/>
                        </a:spcAft>
                      </a:pPr>
                      <a:r>
                        <a:rPr lang="hr-HR" sz="1200">
                          <a:effectLst/>
                        </a:rPr>
                        <a:t>N</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dirty="0">
                          <a:effectLst/>
                        </a:rPr>
                        <a:t>G+A</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418792936"/>
                  </a:ext>
                </a:extLst>
              </a:tr>
              <a:tr h="191166">
                <a:tc>
                  <a:txBody>
                    <a:bodyPr/>
                    <a:lstStyle/>
                    <a:p>
                      <a:pPr>
                        <a:lnSpc>
                          <a:spcPct val="107000"/>
                        </a:lnSpc>
                        <a:spcAft>
                          <a:spcPts val="0"/>
                        </a:spcAft>
                      </a:pPr>
                      <a:r>
                        <a:rPr lang="hr-HR" sz="1200">
                          <a:effectLst/>
                        </a:rPr>
                        <a:t>O</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a:effectLst/>
                        </a:rPr>
                        <a:t>C+B</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34481391"/>
                  </a:ext>
                </a:extLst>
              </a:tr>
              <a:tr h="191166">
                <a:tc>
                  <a:txBody>
                    <a:bodyPr/>
                    <a:lstStyle/>
                    <a:p>
                      <a:pPr>
                        <a:lnSpc>
                          <a:spcPct val="107000"/>
                        </a:lnSpc>
                        <a:spcAft>
                          <a:spcPts val="0"/>
                        </a:spcAft>
                      </a:pPr>
                      <a:r>
                        <a:rPr lang="hr-HR" sz="1200">
                          <a:effectLst/>
                        </a:rPr>
                        <a:t>P</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dirty="0">
                          <a:effectLst/>
                        </a:rPr>
                        <a:t>U+Č</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2890618195"/>
                  </a:ext>
                </a:extLst>
              </a:tr>
              <a:tr h="191166">
                <a:tc>
                  <a:txBody>
                    <a:bodyPr/>
                    <a:lstStyle/>
                    <a:p>
                      <a:pPr>
                        <a:lnSpc>
                          <a:spcPct val="107000"/>
                        </a:lnSpc>
                        <a:spcAft>
                          <a:spcPts val="0"/>
                        </a:spcAft>
                      </a:pPr>
                      <a:r>
                        <a:rPr lang="hr-HR" sz="1200">
                          <a:effectLst/>
                        </a:rPr>
                        <a:t>Q</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dirty="0">
                          <a:effectLst/>
                        </a:rPr>
                        <a:t>M+Z</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12</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3808507815"/>
                  </a:ext>
                </a:extLst>
              </a:tr>
              <a:tr h="191166">
                <a:tc>
                  <a:txBody>
                    <a:bodyPr/>
                    <a:lstStyle/>
                    <a:p>
                      <a:pPr>
                        <a:lnSpc>
                          <a:spcPct val="107000"/>
                        </a:lnSpc>
                        <a:spcAft>
                          <a:spcPts val="0"/>
                        </a:spcAft>
                      </a:pPr>
                      <a:r>
                        <a:rPr lang="hr-HR" sz="1200">
                          <a:effectLst/>
                        </a:rPr>
                        <a:t>R</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dirty="0">
                          <a:effectLst/>
                        </a:rPr>
                        <a:t>Q-A</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11</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2495250940"/>
                  </a:ext>
                </a:extLst>
              </a:tr>
              <a:tr h="191166">
                <a:tc>
                  <a:txBody>
                    <a:bodyPr/>
                    <a:lstStyle/>
                    <a:p>
                      <a:pPr>
                        <a:lnSpc>
                          <a:spcPct val="107000"/>
                        </a:lnSpc>
                        <a:spcAft>
                          <a:spcPts val="0"/>
                        </a:spcAft>
                      </a:pPr>
                      <a:r>
                        <a:rPr lang="hr-HR" sz="1200">
                          <a:effectLst/>
                        </a:rPr>
                        <a:t>S</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dirty="0">
                          <a:effectLst/>
                        </a:rPr>
                        <a:t>Z-F</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4</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1919619205"/>
                  </a:ext>
                </a:extLst>
              </a:tr>
              <a:tr h="264366">
                <a:tc>
                  <a:txBody>
                    <a:bodyPr/>
                    <a:lstStyle/>
                    <a:p>
                      <a:pPr>
                        <a:lnSpc>
                          <a:spcPct val="107000"/>
                        </a:lnSpc>
                        <a:spcAft>
                          <a:spcPts val="0"/>
                        </a:spcAft>
                      </a:pPr>
                      <a:r>
                        <a:rPr lang="hr-HR" sz="1200">
                          <a:effectLst/>
                        </a:rPr>
                        <a:t>Š</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dirty="0">
                          <a:effectLst/>
                        </a:rPr>
                        <a:t>D-M</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4012638859"/>
                  </a:ext>
                </a:extLst>
              </a:tr>
              <a:tr h="191166">
                <a:tc>
                  <a:txBody>
                    <a:bodyPr/>
                    <a:lstStyle/>
                    <a:p>
                      <a:pPr>
                        <a:lnSpc>
                          <a:spcPct val="107000"/>
                        </a:lnSpc>
                        <a:spcAft>
                          <a:spcPts val="0"/>
                        </a:spcAft>
                      </a:pPr>
                      <a:r>
                        <a:rPr lang="hr-HR" sz="1200">
                          <a:effectLst/>
                        </a:rPr>
                        <a:t>T</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dirty="0">
                          <a:effectLst/>
                        </a:rPr>
                        <a:t>Z+I</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dirty="0">
                          <a:effectLst/>
                        </a:rPr>
                        <a:t> </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2834655472"/>
                  </a:ext>
                </a:extLst>
              </a:tr>
              <a:tr h="191166">
                <a:tc>
                  <a:txBody>
                    <a:bodyPr/>
                    <a:lstStyle/>
                    <a:p>
                      <a:pPr>
                        <a:lnSpc>
                          <a:spcPct val="107000"/>
                        </a:lnSpc>
                        <a:spcAft>
                          <a:spcPts val="0"/>
                        </a:spcAft>
                      </a:pPr>
                      <a:r>
                        <a:rPr lang="hr-HR" sz="1200">
                          <a:effectLst/>
                        </a:rPr>
                        <a:t>U</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a:effectLst/>
                        </a:rPr>
                        <a:t>V-I</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a:effectLst/>
                        </a:rPr>
                        <a:t>20</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248500767"/>
                  </a:ext>
                </a:extLst>
              </a:tr>
              <a:tr h="191166">
                <a:tc>
                  <a:txBody>
                    <a:bodyPr/>
                    <a:lstStyle/>
                    <a:p>
                      <a:pPr>
                        <a:lnSpc>
                          <a:spcPct val="107000"/>
                        </a:lnSpc>
                        <a:spcAft>
                          <a:spcPts val="0"/>
                        </a:spcAft>
                      </a:pPr>
                      <a:r>
                        <a:rPr lang="hr-HR" sz="1200">
                          <a:effectLst/>
                        </a:rPr>
                        <a:t>V</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a:effectLst/>
                        </a:rPr>
                        <a:t>A+P</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dirty="0">
                          <a:effectLst/>
                        </a:rPr>
                        <a:t> </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195470003"/>
                  </a:ext>
                </a:extLst>
              </a:tr>
              <a:tr h="191166">
                <a:tc>
                  <a:txBody>
                    <a:bodyPr/>
                    <a:lstStyle/>
                    <a:p>
                      <a:pPr>
                        <a:lnSpc>
                          <a:spcPct val="107000"/>
                        </a:lnSpc>
                        <a:spcAft>
                          <a:spcPts val="0"/>
                        </a:spcAft>
                      </a:pPr>
                      <a:r>
                        <a:rPr lang="hr-HR" sz="1200">
                          <a:effectLst/>
                        </a:rPr>
                        <a:t>Z</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a:effectLst/>
                        </a:rPr>
                        <a:t>Č+Ć</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dirty="0">
                          <a:effectLst/>
                        </a:rPr>
                        <a:t>10</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3297362649"/>
                  </a:ext>
                </a:extLst>
              </a:tr>
              <a:tr h="191166">
                <a:tc>
                  <a:txBody>
                    <a:bodyPr/>
                    <a:lstStyle/>
                    <a:p>
                      <a:pPr>
                        <a:lnSpc>
                          <a:spcPct val="107000"/>
                        </a:lnSpc>
                        <a:spcAft>
                          <a:spcPts val="0"/>
                        </a:spcAft>
                      </a:pPr>
                      <a:r>
                        <a:rPr lang="hr-HR" sz="1200">
                          <a:effectLst/>
                        </a:rPr>
                        <a:t>Ž</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a:effectLst/>
                        </a:rPr>
                        <a:t>I·I</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dirty="0">
                          <a:effectLst/>
                        </a:rPr>
                        <a:t> </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4133050479"/>
                  </a:ext>
                </a:extLst>
              </a:tr>
              <a:tr h="0">
                <a:tc>
                  <a:txBody>
                    <a:bodyPr/>
                    <a:lstStyle/>
                    <a:p>
                      <a:pPr>
                        <a:lnSpc>
                          <a:spcPct val="107000"/>
                        </a:lnSpc>
                        <a:spcAft>
                          <a:spcPts val="0"/>
                        </a:spcAft>
                      </a:pPr>
                      <a:r>
                        <a:rPr lang="hr-HR" sz="1200">
                          <a:effectLst/>
                        </a:rPr>
                        <a:t>X</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a:effectLst/>
                        </a:rPr>
                        <a:t>G-A</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dirty="0">
                          <a:effectLst/>
                        </a:rPr>
                        <a:t> </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2213857488"/>
                  </a:ext>
                </a:extLst>
              </a:tr>
              <a:tr h="191166">
                <a:tc>
                  <a:txBody>
                    <a:bodyPr/>
                    <a:lstStyle/>
                    <a:p>
                      <a:pPr>
                        <a:lnSpc>
                          <a:spcPct val="107000"/>
                        </a:lnSpc>
                        <a:spcAft>
                          <a:spcPts val="0"/>
                        </a:spcAft>
                      </a:pPr>
                      <a:r>
                        <a:rPr lang="hr-HR" sz="1200">
                          <a:effectLst/>
                        </a:rPr>
                        <a:t>Y</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rgbClr val="FF7C80"/>
                    </a:solidFill>
                  </a:tcPr>
                </a:tc>
                <a:tc>
                  <a:txBody>
                    <a:bodyPr/>
                    <a:lstStyle/>
                    <a:p>
                      <a:pPr>
                        <a:lnSpc>
                          <a:spcPct val="107000"/>
                        </a:lnSpc>
                        <a:spcAft>
                          <a:spcPts val="0"/>
                        </a:spcAft>
                      </a:pPr>
                      <a:r>
                        <a:rPr lang="hr-HR" sz="1200">
                          <a:effectLst/>
                        </a:rPr>
                        <a:t>Q+Q</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tc>
                  <a:txBody>
                    <a:bodyPr/>
                    <a:lstStyle/>
                    <a:p>
                      <a:pPr>
                        <a:lnSpc>
                          <a:spcPct val="107000"/>
                        </a:lnSpc>
                        <a:spcAft>
                          <a:spcPts val="0"/>
                        </a:spcAft>
                      </a:pPr>
                      <a:r>
                        <a:rPr lang="hr-HR" sz="1200" dirty="0">
                          <a:effectLst/>
                        </a:rPr>
                        <a:t> </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7" marR="60087" marT="0" marB="0">
                    <a:solidFill>
                      <a:schemeClr val="bg2"/>
                    </a:solidFill>
                  </a:tcPr>
                </a:tc>
                <a:extLst>
                  <a:ext uri="{0D108BD9-81ED-4DB2-BD59-A6C34878D82A}">
                    <a16:rowId xmlns:a16="http://schemas.microsoft.com/office/drawing/2014/main" val="2566138988"/>
                  </a:ext>
                </a:extLst>
              </a:tr>
            </a:tbl>
          </a:graphicData>
        </a:graphic>
      </p:graphicFrame>
    </p:spTree>
    <p:extLst>
      <p:ext uri="{BB962C8B-B14F-4D97-AF65-F5344CB8AC3E}">
        <p14:creationId xmlns:p14="http://schemas.microsoft.com/office/powerpoint/2010/main" val="2689749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22AAB60B-2DF4-BF00-703A-32E0185F8841}"/>
              </a:ext>
            </a:extLst>
          </p:cNvPr>
          <p:cNvSpPr>
            <a:spLocks noGrp="1"/>
          </p:cNvSpPr>
          <p:nvPr>
            <p:ph type="title"/>
          </p:nvPr>
        </p:nvSpPr>
        <p:spPr>
          <a:xfrm>
            <a:off x="838200" y="643467"/>
            <a:ext cx="2951205" cy="5571066"/>
          </a:xfrm>
        </p:spPr>
        <p:txBody>
          <a:bodyPr>
            <a:normAutofit/>
          </a:bodyPr>
          <a:lstStyle/>
          <a:p>
            <a:r>
              <a:rPr lang="en-US">
                <a:solidFill>
                  <a:srgbClr val="FFFFFF"/>
                </a:solidFill>
                <a:cs typeface="Calibri Light"/>
              </a:rPr>
              <a:t>PRVA RADIONICA: SVLADAJ PREPREKU</a:t>
            </a:r>
            <a:endParaRPr lang="en-US">
              <a:solidFill>
                <a:srgbClr val="FFFFFF"/>
              </a:solidFill>
            </a:endParaRPr>
          </a:p>
        </p:txBody>
      </p:sp>
      <p:pic>
        <p:nvPicPr>
          <p:cNvPr id="4" name="Slika 3">
            <a:extLst>
              <a:ext uri="{FF2B5EF4-FFF2-40B4-BE49-F238E27FC236}">
                <a16:creationId xmlns:a16="http://schemas.microsoft.com/office/drawing/2014/main" id="{EC5B6370-16B5-4E54-AD40-BBC421AD8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Content Placeholder 4">
            <a:extLst>
              <a:ext uri="{FF2B5EF4-FFF2-40B4-BE49-F238E27FC236}">
                <a16:creationId xmlns:a16="http://schemas.microsoft.com/office/drawing/2014/main" id="{5555C1A3-1F88-4F5A-DF4C-97CF5EDF0058}"/>
              </a:ext>
            </a:extLst>
          </p:cNvPr>
          <p:cNvGraphicFramePr>
            <a:graphicFrameLocks noGrp="1"/>
          </p:cNvGraphicFramePr>
          <p:nvPr>
            <p:ph idx="1"/>
            <p:extLst>
              <p:ext uri="{D42A27DB-BD31-4B8C-83A1-F6EECF244321}">
                <p14:modId xmlns:p14="http://schemas.microsoft.com/office/powerpoint/2010/main" val="3296677299"/>
              </p:ext>
            </p:extLst>
          </p:nvPr>
        </p:nvGraphicFramePr>
        <p:xfrm>
          <a:off x="-5485" y="1757082"/>
          <a:ext cx="12192000" cy="5249469"/>
        </p:xfrm>
        <a:graphic>
          <a:graphicData uri="http://schemas.openxmlformats.org/drawingml/2006/table">
            <a:tbl>
              <a:tblPr firstRow="1" bandRow="1">
                <a:tableStyleId>{5C22544A-7EE6-4342-B048-85BDC9FD1C3A}</a:tableStyleId>
              </a:tblPr>
              <a:tblGrid>
                <a:gridCol w="3122402">
                  <a:extLst>
                    <a:ext uri="{9D8B030D-6E8A-4147-A177-3AD203B41FA5}">
                      <a16:colId xmlns:a16="http://schemas.microsoft.com/office/drawing/2014/main" val="2317681056"/>
                    </a:ext>
                  </a:extLst>
                </a:gridCol>
                <a:gridCol w="9069598">
                  <a:extLst>
                    <a:ext uri="{9D8B030D-6E8A-4147-A177-3AD203B41FA5}">
                      <a16:colId xmlns:a16="http://schemas.microsoft.com/office/drawing/2014/main" val="952589296"/>
                    </a:ext>
                  </a:extLst>
                </a:gridCol>
              </a:tblGrid>
              <a:tr h="2283066">
                <a:tc>
                  <a:txBody>
                    <a:bodyPr/>
                    <a:lstStyle/>
                    <a:p>
                      <a:pPr fontAlgn="base"/>
                      <a:r>
                        <a:rPr lang="en-US" sz="1400" b="1" dirty="0">
                          <a:solidFill>
                            <a:schemeClr val="tx1"/>
                          </a:solidFill>
                          <a:effectLst/>
                        </a:rPr>
                        <a:t>TREĆA AKTIVNOST: BIOGRAFIJA​</a:t>
                      </a:r>
                    </a:p>
                    <a:p>
                      <a:pPr fontAlgn="base"/>
                      <a:r>
                        <a:rPr lang="en-US" sz="1400" b="1" dirty="0">
                          <a:solidFill>
                            <a:schemeClr val="tx1"/>
                          </a:solidFill>
                          <a:effectLst/>
                        </a:rPr>
                        <a:t>​</a:t>
                      </a:r>
                    </a:p>
                  </a:txBody>
                  <a:tcPr marL="50648" marR="50648" marT="25324" marB="25324" anchor="ctr">
                    <a:solidFill>
                      <a:srgbClr val="FF7C80"/>
                    </a:solidFill>
                  </a:tcPr>
                </a:tc>
                <a:tc>
                  <a:txBody>
                    <a:bodyPr/>
                    <a:lstStyle/>
                    <a:p>
                      <a:pPr fontAlgn="base"/>
                      <a:r>
                        <a:rPr lang="en-US" sz="1400" b="0" dirty="0">
                          <a:solidFill>
                            <a:schemeClr val="tx1"/>
                          </a:solidFill>
                          <a:effectLst/>
                        </a:rPr>
                        <a:t>J.K.ROWLING    ​</a:t>
                      </a:r>
                    </a:p>
                    <a:p>
                      <a:pPr fontAlgn="base"/>
                      <a:r>
                        <a:rPr lang="en-US" sz="1400" b="0" dirty="0">
                          <a:solidFill>
                            <a:schemeClr val="tx1"/>
                          </a:solidFill>
                          <a:effectLst/>
                        </a:rPr>
                        <a:t>PRIJE DOSTA GODINA U ŠKO</a:t>
                      </a:r>
                      <a:r>
                        <a:rPr lang="hr-HR" sz="1400" b="0" dirty="0">
                          <a:solidFill>
                            <a:schemeClr val="tx1"/>
                          </a:solidFill>
                          <a:effectLst/>
                        </a:rPr>
                        <a:t>TS</a:t>
                      </a:r>
                      <a:r>
                        <a:rPr lang="en-US" sz="1400" b="0" dirty="0">
                          <a:solidFill>
                            <a:schemeClr val="tx1"/>
                          </a:solidFill>
                          <a:effectLst/>
                        </a:rPr>
                        <a:t>KOJ JE ŽIVJELA DJEVOJ</a:t>
                      </a:r>
                      <a:r>
                        <a:rPr lang="hr-HR" sz="1400" b="0" dirty="0">
                          <a:solidFill>
                            <a:schemeClr val="tx1"/>
                          </a:solidFill>
                          <a:effectLst/>
                        </a:rPr>
                        <a:t>Č</a:t>
                      </a:r>
                      <a:r>
                        <a:rPr lang="en-US" sz="1400" b="0" dirty="0">
                          <a:solidFill>
                            <a:schemeClr val="tx1"/>
                          </a:solidFill>
                          <a:effectLst/>
                        </a:rPr>
                        <a:t>ICA PO IMENU JO. VOLJELA JE PISATI. ​</a:t>
                      </a:r>
                    </a:p>
                    <a:p>
                      <a:pPr fontAlgn="base"/>
                      <a:r>
                        <a:rPr lang="en-US" sz="1400" b="0" dirty="0">
                          <a:solidFill>
                            <a:schemeClr val="tx1"/>
                          </a:solidFill>
                          <a:effectLst/>
                        </a:rPr>
                        <a:t>SVAKOG JUTRA BI USTAJALA I PRONALAZILA NEŠTO O ČEMU BI PISALA. KAD JE ZAVRŠILA SVOJU PRVU PRIČU O DJEČAKU HARRYJU POTTERU, HTJELA JU JE PODIJELITI SA SVIJETOM. JO JE POKAZIVALA PRIČU IZDAVAČIMA DILJEM ENGLESKE I SVI SU JE REDOM ODBIJALI. ​</a:t>
                      </a:r>
                    </a:p>
                    <a:p>
                      <a:pPr fontAlgn="base"/>
                      <a:r>
                        <a:rPr lang="en-US" sz="1400" b="0" dirty="0">
                          <a:solidFill>
                            <a:schemeClr val="tx1"/>
                          </a:solidFill>
                          <a:effectLst/>
                        </a:rPr>
                        <a:t>NO JO NIJE ODUSTALA. REKLA JE AGENTU NEKA I DALJE TRAŽI IZDAVAČA JER JE VJEROVALA U PRIČU KOJU JE NAPISALA. IAKO JE PONEKAD BILA ZBUNJENA I RAZOČARANA SVIM TIM ODBIJANJEM, NASTAVILA JE DALJE. NAKON GODINA POKUŠAVANJA, KONAČNO JE NAŠLA IZDAVAČA U LONDONU KOJI JE IZDAO NJENU KNJIGU POD IMENOM J.K.ROWLING. NJENA PRIČA JE NAPOKON DOŠLA U DJEČJE RUKE. JO JE  NAPISALA SERIJU KNJIGA O HARRYJU POTERU I POSTALA SVJETSKI POZNATA UPRAVO ZATO JER NIJE ODUSTALA. ​</a:t>
                      </a:r>
                    </a:p>
                  </a:txBody>
                  <a:tcPr marL="50648" marR="50648" marT="25324" marB="25324" anchor="ctr">
                    <a:solidFill>
                      <a:schemeClr val="bg1">
                        <a:lumMod val="85000"/>
                      </a:schemeClr>
                    </a:solidFill>
                  </a:tcPr>
                </a:tc>
                <a:extLst>
                  <a:ext uri="{0D108BD9-81ED-4DB2-BD59-A6C34878D82A}">
                    <a16:rowId xmlns:a16="http://schemas.microsoft.com/office/drawing/2014/main" val="4154552684"/>
                  </a:ext>
                </a:extLst>
              </a:tr>
              <a:tr h="486554">
                <a:tc>
                  <a:txBody>
                    <a:bodyPr/>
                    <a:lstStyle/>
                    <a:p>
                      <a:pPr fontAlgn="base"/>
                      <a:r>
                        <a:rPr lang="en-US" sz="1400" b="1" dirty="0">
                          <a:effectLst/>
                        </a:rPr>
                        <a:t>RASPRAVA​</a:t>
                      </a:r>
                      <a:endParaRPr lang="en-US" sz="1400" b="1" dirty="0">
                        <a:solidFill>
                          <a:srgbClr val="FFFFFF"/>
                        </a:solidFill>
                        <a:effectLst/>
                      </a:endParaRPr>
                    </a:p>
                  </a:txBody>
                  <a:tcPr marL="50648" marR="50648" marT="25324" marB="25324" anchor="ctr">
                    <a:solidFill>
                      <a:srgbClr val="FF7C80"/>
                    </a:solidFill>
                  </a:tcPr>
                </a:tc>
                <a:tc>
                  <a:txBody>
                    <a:bodyPr/>
                    <a:lstStyle/>
                    <a:p>
                      <a:pPr fontAlgn="base"/>
                      <a:r>
                        <a:rPr lang="en-US" sz="1400" dirty="0">
                          <a:effectLst/>
                        </a:rPr>
                        <a:t>ZAŠTO JE ANA ODABRALA BAŠ J</a:t>
                      </a:r>
                      <a:r>
                        <a:rPr lang="hr-HR" sz="1400" dirty="0">
                          <a:effectLst/>
                        </a:rPr>
                        <a:t>.</a:t>
                      </a:r>
                      <a:r>
                        <a:rPr lang="en-US" sz="1400" dirty="0">
                          <a:effectLst/>
                        </a:rPr>
                        <a:t>K</a:t>
                      </a:r>
                      <a:r>
                        <a:rPr lang="hr-HR" sz="1400" dirty="0">
                          <a:effectLst/>
                        </a:rPr>
                        <a:t>.</a:t>
                      </a:r>
                      <a:r>
                        <a:rPr lang="en-US" sz="1400" dirty="0">
                          <a:effectLst/>
                        </a:rPr>
                        <a:t> ROWLING? ŠTO JE RASTUĆE KOD J.K. ROWLING?​</a:t>
                      </a:r>
                    </a:p>
                    <a:p>
                      <a:pPr fontAlgn="base"/>
                      <a:r>
                        <a:rPr lang="en-US" sz="1400" dirty="0">
                          <a:effectLst/>
                        </a:rPr>
                        <a:t>​</a:t>
                      </a:r>
                    </a:p>
                  </a:txBody>
                  <a:tcPr marL="50648" marR="50648" marT="25324" marB="25324" anchor="ctr">
                    <a:solidFill>
                      <a:schemeClr val="bg1">
                        <a:lumMod val="85000"/>
                      </a:schemeClr>
                    </a:solidFill>
                  </a:tcPr>
                </a:tc>
                <a:extLst>
                  <a:ext uri="{0D108BD9-81ED-4DB2-BD59-A6C34878D82A}">
                    <a16:rowId xmlns:a16="http://schemas.microsoft.com/office/drawing/2014/main" val="4122211844"/>
                  </a:ext>
                </a:extLst>
              </a:tr>
              <a:tr h="1384808">
                <a:tc>
                  <a:txBody>
                    <a:bodyPr/>
                    <a:lstStyle/>
                    <a:p>
                      <a:pPr fontAlgn="base"/>
                      <a:r>
                        <a:rPr lang="en-US" sz="1400" b="1" dirty="0">
                          <a:effectLst/>
                        </a:rPr>
                        <a:t>ČETVRTA AKTIVNOST: KAKO DA FIKSNO NARASTE?​</a:t>
                      </a:r>
                    </a:p>
                    <a:p>
                      <a:pPr fontAlgn="base"/>
                      <a:r>
                        <a:rPr lang="en-US" sz="1400" b="1" dirty="0">
                          <a:effectLst/>
                        </a:rPr>
                        <a:t>​</a:t>
                      </a:r>
                      <a:endParaRPr lang="en-US" sz="1400" b="1" dirty="0">
                        <a:solidFill>
                          <a:srgbClr val="FFFFFF"/>
                        </a:solidFill>
                        <a:effectLst/>
                      </a:endParaRPr>
                    </a:p>
                  </a:txBody>
                  <a:tcPr marL="50648" marR="50648" marT="25324" marB="25324" anchor="ctr">
                    <a:solidFill>
                      <a:srgbClr val="FF7C80"/>
                    </a:solidFill>
                  </a:tcPr>
                </a:tc>
                <a:tc>
                  <a:txBody>
                    <a:bodyPr/>
                    <a:lstStyle/>
                    <a:p>
                      <a:pPr fontAlgn="base"/>
                      <a:r>
                        <a:rPr lang="en-US" sz="1400" dirty="0">
                          <a:effectLst/>
                        </a:rPr>
                        <a:t>AUTORICA KOJA JE NADAHNULA ANU NIJE ODUSTALA OD PISANJA NI KAD JE BILO TEŠKO. </a:t>
                      </a:r>
                      <a:endParaRPr lang="hr-HR" sz="1400" dirty="0">
                        <a:effectLst/>
                      </a:endParaRPr>
                    </a:p>
                    <a:p>
                      <a:pPr fontAlgn="base"/>
                      <a:r>
                        <a:rPr lang="en-US" sz="1400" dirty="0">
                          <a:effectLst/>
                        </a:rPr>
                        <a:t>U OVOJ AKTIVNOSTI UČENICI ĆE PISATI: SVAKI ĆE NAPRAVITI OTISAK SVOG DLANA, U NJEMU U SREDINI UPISATI SITUACIJU U KOJOJ MU/JOJ JE BILO TEŠKO I STAVITI DLAN U SREDINU. OSTALI IZVLAČE DLAN I U PRSTE UPISUJU ŠTO SI UČENIK MOŽE REĆI KAKO BI TA SITUACIJA ZA NJEGA BILA GROWIE.</a:t>
                      </a:r>
                      <a:endParaRPr lang="en-US" dirty="0"/>
                    </a:p>
                    <a:p>
                      <a:pPr lvl="0">
                        <a:buNone/>
                      </a:pPr>
                      <a:r>
                        <a:rPr lang="en-US" sz="1400" dirty="0">
                          <a:effectLst/>
                        </a:rPr>
                        <a:t>DRUGA VARIJANTA JE DATI UČENICIMA DLANOVE S ISPISANIM FIKSNIM REČENICAMA KOJE ONDA ONI TREBAJU PRETVORITI U GROWIE. ​</a:t>
                      </a:r>
                    </a:p>
                    <a:p>
                      <a:pPr fontAlgn="base"/>
                      <a:r>
                        <a:rPr lang="en-US" sz="1400" dirty="0">
                          <a:effectLst/>
                        </a:rPr>
                        <a:t>​</a:t>
                      </a:r>
                    </a:p>
                  </a:txBody>
                  <a:tcPr marL="50648" marR="50648" marT="25324" marB="25324" anchor="ctr">
                    <a:solidFill>
                      <a:schemeClr val="bg1">
                        <a:lumMod val="85000"/>
                      </a:schemeClr>
                    </a:solidFill>
                  </a:tcPr>
                </a:tc>
                <a:extLst>
                  <a:ext uri="{0D108BD9-81ED-4DB2-BD59-A6C34878D82A}">
                    <a16:rowId xmlns:a16="http://schemas.microsoft.com/office/drawing/2014/main" val="1027151310"/>
                  </a:ext>
                </a:extLst>
              </a:tr>
              <a:tr h="935681">
                <a:tc>
                  <a:txBody>
                    <a:bodyPr/>
                    <a:lstStyle/>
                    <a:p>
                      <a:pPr lvl="0">
                        <a:buNone/>
                      </a:pPr>
                      <a:r>
                        <a:rPr lang="en-US" sz="1400" b="1" dirty="0">
                          <a:effectLst/>
                        </a:rPr>
                        <a:t>ZADATAK ZA ZADAĆU</a:t>
                      </a:r>
                    </a:p>
                  </a:txBody>
                  <a:tcPr marL="50647" marR="50647" marT="25323" marB="25323">
                    <a:solidFill>
                      <a:srgbClr val="FF7C80"/>
                    </a:solidFill>
                  </a:tcPr>
                </a:tc>
                <a:tc>
                  <a:txBody>
                    <a:bodyPr/>
                    <a:lstStyle/>
                    <a:p>
                      <a:pPr lvl="0">
                        <a:buNone/>
                      </a:pPr>
                      <a:r>
                        <a:rPr lang="en-US" sz="1400" dirty="0">
                          <a:effectLst/>
                        </a:rPr>
                        <a:t>UČENICI DOBIVAJU RADNI LISTIĆ KOJI TREBAJU DONIJETI NA ZAVRŠNU, ČETVRTU RADIONICU. LISTIĆ JE O JEDNOM LIKU IZ KNJIGE KOJU SU PROČITALI ZA KOJEG TREBAJU NAPISATI OSOBINE, PO ČEMU BI ON IMAO RASTUĆI MENTALNI SKLOP, KOJI JE NJEGOV OMILJENI CITAT. </a:t>
                      </a:r>
                    </a:p>
                  </a:txBody>
                  <a:tcPr marL="50647" marR="50647" marT="25323" marB="25323">
                    <a:solidFill>
                      <a:schemeClr val="bg1">
                        <a:lumMod val="85000"/>
                      </a:schemeClr>
                    </a:solidFill>
                  </a:tcPr>
                </a:tc>
                <a:extLst>
                  <a:ext uri="{0D108BD9-81ED-4DB2-BD59-A6C34878D82A}">
                    <a16:rowId xmlns:a16="http://schemas.microsoft.com/office/drawing/2014/main" val="3727074531"/>
                  </a:ext>
                </a:extLst>
              </a:tr>
            </a:tbl>
          </a:graphicData>
        </a:graphic>
      </p:graphicFrame>
      <p:sp>
        <p:nvSpPr>
          <p:cNvPr id="8" name="TekstniOkvir 7">
            <a:extLst>
              <a:ext uri="{FF2B5EF4-FFF2-40B4-BE49-F238E27FC236}">
                <a16:creationId xmlns:a16="http://schemas.microsoft.com/office/drawing/2014/main" id="{56A3B049-0F2F-43BA-A3F3-9F4EF6741B74}"/>
              </a:ext>
            </a:extLst>
          </p:cNvPr>
          <p:cNvSpPr txBox="1"/>
          <p:nvPr/>
        </p:nvSpPr>
        <p:spPr>
          <a:xfrm>
            <a:off x="1317812" y="427455"/>
            <a:ext cx="8866094" cy="646331"/>
          </a:xfrm>
          <a:prstGeom prst="rect">
            <a:avLst/>
          </a:prstGeom>
          <a:noFill/>
        </p:spPr>
        <p:txBody>
          <a:bodyPr wrap="square" rtlCol="0">
            <a:spAutoFit/>
          </a:bodyPr>
          <a:lstStyle/>
          <a:p>
            <a:r>
              <a:rPr lang="hr-HR" sz="3600" b="1" dirty="0">
                <a:solidFill>
                  <a:srgbClr val="FF7C80"/>
                </a:solidFill>
              </a:rPr>
              <a:t>PRVA RADIONICA:  SVLADAJ PREPREKU!</a:t>
            </a:r>
          </a:p>
        </p:txBody>
      </p:sp>
    </p:spTree>
    <p:extLst>
      <p:ext uri="{BB962C8B-B14F-4D97-AF65-F5344CB8AC3E}">
        <p14:creationId xmlns:p14="http://schemas.microsoft.com/office/powerpoint/2010/main" val="10130208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446</TotalTime>
  <Words>3654</Words>
  <Application>Microsoft Office PowerPoint</Application>
  <PresentationFormat>Widescreen</PresentationFormat>
  <Paragraphs>447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PRAKTIČNI OKVIR </vt:lpstr>
      <vt:lpstr>PRVA RADIONICA: SVLADAJ PREPREKU</vt:lpstr>
      <vt:lpstr>18  28  1  31  1  14  4  15     5  10  18  1  28  1  7  19  5  22     19  20  3  1       17  18  8  5  13  17      21  14      27  11  28  5        11  20  15  17  27  5  4       22  1  11  11  24  21  1     27  17  15  15  14  11  1. </vt:lpstr>
      <vt:lpstr>PRVA RADIONICA: SVLADAJ PREPREKU</vt:lpstr>
      <vt:lpstr>DRUGA RADIONICA:THINK OUTSIDE THE BOX </vt:lpstr>
      <vt:lpstr>--- .--. .-. .- ….     .-- .. -. ..-. .-. . -.--      …  ….  ---  .--      - .-. .- .--- .- -.--     .--- . ..--- …..       … . --.. --- -. .-  </vt:lpstr>
      <vt:lpstr>DRUGA RADIONICA: THINK OUTSIDE THE BOX </vt:lpstr>
      <vt:lpstr>TREĆA  RADIONICA:  ČESTITAMO, POGREŠKA JE </vt:lpstr>
      <vt:lpstr>41 53 34 35 14 45     13 11 24 45 34 33     24 35 14 34     44 13     41 13 41 34 54 14 51 43   34 11    32 13 41     41 34 55 14 21 14.  </vt:lpstr>
      <vt:lpstr>TREĆA RADIONICA: ČESTITAMO, POGREŠKA JE </vt:lpstr>
      <vt:lpstr>ČETVRTA RADIONICA: GAME, SET, MATCH</vt:lpstr>
      <vt:lpstr>PowerPoint Presentation</vt:lpstr>
      <vt:lpstr>ČETVRTA RADIONICA: GAME, SET, MATCH</vt:lpstr>
      <vt:lpstr>ČETVRTA RADIONICA: GAME, SET, MATCH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Korisnik</cp:lastModifiedBy>
  <cp:revision>615</cp:revision>
  <cp:lastPrinted>2024-11-27T16:05:59Z</cp:lastPrinted>
  <dcterms:created xsi:type="dcterms:W3CDTF">2022-06-10T14:04:25Z</dcterms:created>
  <dcterms:modified xsi:type="dcterms:W3CDTF">2025-07-18T13:36:35Z</dcterms:modified>
</cp:coreProperties>
</file>