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0" r:id="rId4"/>
    <p:sldId id="258" r:id="rId5"/>
    <p:sldId id="28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2" r:id="rId16"/>
    <p:sldId id="268" r:id="rId17"/>
    <p:sldId id="271" r:id="rId18"/>
    <p:sldId id="274" r:id="rId19"/>
    <p:sldId id="272" r:id="rId20"/>
    <p:sldId id="275" r:id="rId21"/>
    <p:sldId id="270" r:id="rId22"/>
    <p:sldId id="273" r:id="rId23"/>
    <p:sldId id="276" r:id="rId24"/>
    <p:sldId id="277" r:id="rId25"/>
    <p:sldId id="278" r:id="rId26"/>
    <p:sldId id="283" r:id="rId27"/>
    <p:sldId id="284" r:id="rId28"/>
    <p:sldId id="27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A87DF-6C12-421D-98DC-A3C03230EC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Posjet bolnici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526B55-B071-4AB2-9D22-91C728207C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Učenici matične škole posjećuju učenike škole u bolnici</a:t>
            </a:r>
          </a:p>
        </p:txBody>
      </p:sp>
    </p:spTree>
    <p:extLst>
      <p:ext uri="{BB962C8B-B14F-4D97-AF65-F5344CB8AC3E}">
        <p14:creationId xmlns:p14="http://schemas.microsoft.com/office/powerpoint/2010/main" val="407562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5D0B6F-DEBF-4197-BE13-A59A4359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5604133"/>
          </a:xfrm>
        </p:spPr>
        <p:txBody>
          <a:bodyPr/>
          <a:lstStyle/>
          <a:p>
            <a:r>
              <a:rPr lang="hr-HR" dirty="0"/>
              <a:t>Izradili smo kartice za brzo ozdravljenje (get well cards) sa likovima </a:t>
            </a:r>
            <a:r>
              <a:rPr lang="hr-HR" dirty="0" err="1" smtClean="0"/>
              <a:t>superjunaka</a:t>
            </a:r>
            <a:r>
              <a:rPr lang="hr-HR" dirty="0"/>
              <a:t>: </a:t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6" name="Picture 5" descr="Slikovni rezultat za superhero">
            <a:extLst>
              <a:ext uri="{FF2B5EF4-FFF2-40B4-BE49-F238E27FC236}">
                <a16:creationId xmlns:a16="http://schemas.microsoft.com/office/drawing/2014/main" id="{851DCF52-324E-4582-BD5A-30137D0A2E4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481" y="2805570"/>
            <a:ext cx="2371725" cy="3411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Slikovni rezultat za batman drawing">
            <a:extLst>
              <a:ext uri="{FF2B5EF4-FFF2-40B4-BE49-F238E27FC236}">
                <a16:creationId xmlns:a16="http://schemas.microsoft.com/office/drawing/2014/main" id="{CCB6ADA5-2200-45EC-B801-3F9BE0DAE6E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072" y="3546472"/>
            <a:ext cx="2371725" cy="2858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Slikovni rezultat za Spiderman drawing">
            <a:extLst>
              <a:ext uri="{FF2B5EF4-FFF2-40B4-BE49-F238E27FC236}">
                <a16:creationId xmlns:a16="http://schemas.microsoft.com/office/drawing/2014/main" id="{4D23EE17-180B-409F-A0B0-B23F6E97606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087" y="1183008"/>
            <a:ext cx="2244617" cy="414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Slikovni rezultat za captain america">
            <a:extLst>
              <a:ext uri="{FF2B5EF4-FFF2-40B4-BE49-F238E27FC236}">
                <a16:creationId xmlns:a16="http://schemas.microsoft.com/office/drawing/2014/main" id="{5ABA670F-1F7F-46A8-8F04-D3546754162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694" y="2367303"/>
            <a:ext cx="2371725" cy="36895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543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9A16C92-FBFB-4B34-99C4-DB2745A0B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956" y="1174171"/>
            <a:ext cx="9404723" cy="5436354"/>
          </a:xfrm>
        </p:spPr>
        <p:txBody>
          <a:bodyPr/>
          <a:lstStyle/>
          <a:p>
            <a:r>
              <a:rPr lang="hr-HR" dirty="0"/>
              <a:t>... i napisali želje za brzo ozdravljenje: </a:t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>˝Get well soon!˝</a:t>
            </a:r>
            <a:br>
              <a:rPr lang="hr-HR" dirty="0"/>
            </a:br>
            <a:r>
              <a:rPr lang="hr-HR" dirty="0"/>
              <a:t>˝I hope you feel better soon!˝</a:t>
            </a:r>
            <a:br>
              <a:rPr lang="hr-HR" dirty="0"/>
            </a:br>
            <a:r>
              <a:rPr lang="hr-HR" dirty="0"/>
              <a:t>˝I wish you a speedy recovery!˝</a:t>
            </a:r>
            <a:br>
              <a:rPr lang="hr-HR" dirty="0"/>
            </a:br>
            <a:r>
              <a:rPr lang="hr-HR" dirty="0"/>
              <a:t>˝Keep calm and get well!˝</a:t>
            </a:r>
          </a:p>
        </p:txBody>
      </p:sp>
    </p:spTree>
    <p:extLst>
      <p:ext uri="{BB962C8B-B14F-4D97-AF65-F5344CB8AC3E}">
        <p14:creationId xmlns:p14="http://schemas.microsoft.com/office/powerpoint/2010/main" val="52730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363B4F-0D88-4BE5-A707-947BB00DE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Uslijedio je posjet </a:t>
            </a:r>
            <a:r>
              <a:rPr lang="hr-HR" dirty="0" smtClean="0"/>
              <a:t>Dječjem </a:t>
            </a:r>
            <a:r>
              <a:rPr lang="hr-HR" dirty="0"/>
              <a:t>odjelu ortopedije na KBC Zagreb Šalata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A54AE75-7082-464C-99C4-F3E8AA3A2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7438" y="2052638"/>
            <a:ext cx="5658899" cy="4195762"/>
          </a:xfrm>
        </p:spPr>
      </p:pic>
    </p:spTree>
    <p:extLst>
      <p:ext uri="{BB962C8B-B14F-4D97-AF65-F5344CB8AC3E}">
        <p14:creationId xmlns:p14="http://schemas.microsoft.com/office/powerpoint/2010/main" val="401120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09A23B-3508-460A-9655-7640D6093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Saznali smo da se učionica manje koristi zbog teže pokretljivosti djece.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7F98312-C9C1-42D7-A7F4-4610091401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45742" y="2060575"/>
            <a:ext cx="3321208" cy="4195763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C94D65C-CD77-4011-8D1D-73714F4C18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16910" y="2055813"/>
            <a:ext cx="3092887" cy="4200525"/>
          </a:xfrm>
        </p:spPr>
      </p:pic>
    </p:spTree>
    <p:extLst>
      <p:ext uri="{BB962C8B-B14F-4D97-AF65-F5344CB8AC3E}">
        <p14:creationId xmlns:p14="http://schemas.microsoft.com/office/powerpoint/2010/main" val="392329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2E455EB-6F10-4A04-AB56-5CE953FCE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...pa smo posjetili prvog malog pacijenta, </a:t>
            </a:r>
            <a:r>
              <a:rPr lang="hr-HR" dirty="0" smtClean="0"/>
              <a:t>Ivana, također </a:t>
            </a:r>
            <a:r>
              <a:rPr lang="hr-HR" dirty="0"/>
              <a:t>petaša.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7161A73-F0F4-4B1C-9611-B9CCA7F28B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335890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2049851"/>
          </a:xfrm>
        </p:spPr>
        <p:txBody>
          <a:bodyPr/>
          <a:lstStyle/>
          <a:p>
            <a:r>
              <a:rPr lang="hr-HR" dirty="0" smtClean="0"/>
              <a:t>Ivan je odabrao svog </a:t>
            </a:r>
            <a:r>
              <a:rPr lang="hr-HR" dirty="0" err="1" smtClean="0"/>
              <a:t>superjunaka</a:t>
            </a:r>
            <a:r>
              <a:rPr lang="hr-HR" dirty="0" smtClean="0"/>
              <a:t>, a zatim smo svi zajedno odigrali igru </a:t>
            </a:r>
            <a:r>
              <a:rPr lang="hr-HR" b="1" dirty="0" smtClean="0"/>
              <a:t>˝</a:t>
            </a:r>
            <a:r>
              <a:rPr lang="hr-HR" b="1" dirty="0" err="1" smtClean="0"/>
              <a:t>Clever</a:t>
            </a:r>
            <a:r>
              <a:rPr lang="hr-HR" b="1" dirty="0" smtClean="0"/>
              <a:t> </a:t>
            </a:r>
            <a:r>
              <a:rPr lang="hr-HR" b="1" dirty="0" err="1" smtClean="0"/>
              <a:t>cubes</a:t>
            </a:r>
            <a:r>
              <a:rPr lang="hr-HR" b="1" dirty="0" smtClean="0"/>
              <a:t>˝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1026" name="Picture 2" descr="Slikovni rezultat za clever cubes profi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489" y="2586788"/>
            <a:ext cx="5032798" cy="366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16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E812994-C098-422A-BAE8-F11232589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 osmašicom Kristinom odigrali smo igru: </a:t>
            </a:r>
            <a:r>
              <a:rPr lang="hr-HR" b="1" dirty="0"/>
              <a:t>˝Guess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 smtClean="0"/>
              <a:t>superhero</a:t>
            </a:r>
            <a:r>
              <a:rPr lang="hr-HR" b="1" dirty="0" smtClean="0"/>
              <a:t>!˝</a:t>
            </a:r>
            <a:endParaRPr lang="hr-HR" b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439294D-D6EB-4330-83A2-5F3E030AA4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18521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A17978-78CD-4351-87D9-8733EE5EE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DFE6074-DCD8-4D19-BDA2-407C0875D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5852" y="1266738"/>
            <a:ext cx="6407325" cy="4805494"/>
          </a:xfrm>
        </p:spPr>
      </p:pic>
    </p:spTree>
    <p:extLst>
      <p:ext uri="{BB962C8B-B14F-4D97-AF65-F5344CB8AC3E}">
        <p14:creationId xmlns:p14="http://schemas.microsoft.com/office/powerpoint/2010/main" val="163061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AE9443-3140-457C-BF1E-39B6F08AE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985" y="1289409"/>
            <a:ext cx="9404723" cy="4949792"/>
          </a:xfrm>
        </p:spPr>
        <p:txBody>
          <a:bodyPr/>
          <a:lstStyle/>
          <a:p>
            <a:r>
              <a:rPr lang="hr-HR" dirty="0"/>
              <a:t>He can run faster than a </a:t>
            </a:r>
            <a:r>
              <a:rPr lang="hr-HR" dirty="0" err="1"/>
              <a:t>train</a:t>
            </a:r>
            <a:r>
              <a:rPr lang="hr-HR" dirty="0" smtClean="0"/>
              <a:t>.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He can see through walls.</a:t>
            </a:r>
            <a:br>
              <a:rPr lang="hr-HR" dirty="0"/>
            </a:br>
            <a:r>
              <a:rPr lang="hr-HR" dirty="0"/>
              <a:t>He lives in Gotham city.</a:t>
            </a:r>
            <a:br>
              <a:rPr lang="hr-HR" dirty="0"/>
            </a:br>
            <a:r>
              <a:rPr lang="hr-HR" dirty="0"/>
              <a:t>He </a:t>
            </a:r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block</a:t>
            </a:r>
            <a:r>
              <a:rPr lang="hr-HR" dirty="0"/>
              <a:t> </a:t>
            </a:r>
            <a:r>
              <a:rPr lang="hr-HR" dirty="0" err="1"/>
              <a:t>bullets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his</a:t>
            </a:r>
            <a:r>
              <a:rPr lang="hr-HR" dirty="0"/>
              <a:t> </a:t>
            </a:r>
            <a:r>
              <a:rPr lang="hr-HR" dirty="0" err="1"/>
              <a:t>chest</a:t>
            </a:r>
            <a:r>
              <a:rPr lang="hr-HR" dirty="0"/>
              <a:t>.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He can make huge webs.</a:t>
            </a:r>
            <a:br>
              <a:rPr lang="hr-HR" dirty="0"/>
            </a:br>
            <a:r>
              <a:rPr lang="hr-HR" dirty="0"/>
              <a:t>His name is Tony </a:t>
            </a:r>
            <a:r>
              <a:rPr lang="hr-HR" dirty="0" err="1"/>
              <a:t>Stark</a:t>
            </a:r>
            <a:r>
              <a:rPr lang="hr-HR" dirty="0" smtClean="0"/>
              <a:t>.</a:t>
            </a:r>
            <a:br>
              <a:rPr lang="hr-HR" dirty="0" smtClean="0"/>
            </a:br>
            <a:r>
              <a:rPr lang="hr-HR" dirty="0" smtClean="0"/>
              <a:t>He </a:t>
            </a:r>
            <a:r>
              <a:rPr lang="hr-HR" dirty="0" err="1" smtClean="0"/>
              <a:t>drives</a:t>
            </a:r>
            <a:r>
              <a:rPr lang="hr-HR" dirty="0" smtClean="0"/>
              <a:t> </a:t>
            </a:r>
            <a:r>
              <a:rPr lang="hr-HR" dirty="0" err="1" smtClean="0"/>
              <a:t>Batmobile</a:t>
            </a:r>
            <a:r>
              <a:rPr lang="hr-HR" dirty="0" smtClean="0"/>
              <a:t>.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0245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E2712-9F2E-4BC3-B4D1-E58DC228E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683" y="435940"/>
            <a:ext cx="9404723" cy="1400530"/>
          </a:xfrm>
        </p:spPr>
        <p:txBody>
          <a:bodyPr/>
          <a:lstStyle/>
          <a:p>
            <a:r>
              <a:rPr lang="hr-HR" dirty="0"/>
              <a:t>A zatim:                                                     </a:t>
            </a:r>
            <a:r>
              <a:rPr lang="hr-HR" b="1" dirty="0"/>
              <a:t>˝What´s your superpower?˝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C84534-2BAC-472F-A524-577DA8999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73507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5BFFF6B-6A40-4314-976E-92E48D6E1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580" y="1965165"/>
            <a:ext cx="9521346" cy="3339106"/>
          </a:xfrm>
        </p:spPr>
        <p:txBody>
          <a:bodyPr/>
          <a:lstStyle/>
          <a:p>
            <a:r>
              <a:rPr lang="hr-HR" dirty="0"/>
              <a:t>OŠ Ivana Gorana Kovačića u Zagrebu matična je škola za dvije </a:t>
            </a:r>
            <a:r>
              <a:rPr lang="hr-HR" dirty="0" smtClean="0"/>
              <a:t>bolnice: </a:t>
            </a:r>
            <a:r>
              <a:rPr lang="hr-HR" dirty="0"/>
              <a:t>Dječja bolnica Srebrnjak i KBC Zagreb Šalata – dječji odjeli. </a:t>
            </a:r>
          </a:p>
        </p:txBody>
      </p:sp>
    </p:spTree>
    <p:extLst>
      <p:ext uri="{BB962C8B-B14F-4D97-AF65-F5344CB8AC3E}">
        <p14:creationId xmlns:p14="http://schemas.microsoft.com/office/powerpoint/2010/main" val="212399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05E31-8B6B-4AA2-9D3E-E46D3DEBA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790" y="1627175"/>
            <a:ext cx="9404723" cy="4228339"/>
          </a:xfrm>
        </p:spPr>
        <p:txBody>
          <a:bodyPr/>
          <a:lstStyle/>
          <a:p>
            <a:r>
              <a:rPr lang="hr-HR" dirty="0"/>
              <a:t>I don't give up easily.</a:t>
            </a:r>
            <a:br>
              <a:rPr lang="hr-HR" dirty="0"/>
            </a:br>
            <a:r>
              <a:rPr lang="hr-HR" dirty="0"/>
              <a:t>I always help my friends.</a:t>
            </a:r>
            <a:br>
              <a:rPr lang="hr-HR" dirty="0"/>
            </a:br>
            <a:r>
              <a:rPr lang="hr-HR" dirty="0"/>
              <a:t>I'm a fighter.</a:t>
            </a:r>
            <a:br>
              <a:rPr lang="hr-HR" dirty="0"/>
            </a:br>
            <a:r>
              <a:rPr lang="hr-HR" dirty="0"/>
              <a:t>I can eat ten pancakes.</a:t>
            </a:r>
            <a:br>
              <a:rPr lang="hr-HR" dirty="0"/>
            </a:br>
            <a:r>
              <a:rPr lang="hr-HR" dirty="0"/>
              <a:t>I can teach my dog a new trick.</a:t>
            </a:r>
            <a:br>
              <a:rPr lang="hr-HR" dirty="0"/>
            </a:br>
            <a:r>
              <a:rPr lang="hr-HR" dirty="0"/>
              <a:t>I can play an instrument.</a:t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2798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D8AA8A-8F6F-4BC2-A966-EC4726DE3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8564AE3-C63E-4CC2-8C4E-FAA39D1AA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2875" y="1216404"/>
            <a:ext cx="6060580" cy="4545435"/>
          </a:xfrm>
        </p:spPr>
      </p:pic>
    </p:spTree>
    <p:extLst>
      <p:ext uri="{BB962C8B-B14F-4D97-AF65-F5344CB8AC3E}">
        <p14:creationId xmlns:p14="http://schemas.microsoft.com/office/powerpoint/2010/main" val="308978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A392B0-6DA7-416B-8CB9-61D21BB8A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8ED6A55-EB00-4026-94B3-57A9A98C2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2876" y="1097559"/>
            <a:ext cx="6217174" cy="4662881"/>
          </a:xfrm>
        </p:spPr>
      </p:pic>
    </p:spTree>
    <p:extLst>
      <p:ext uri="{BB962C8B-B14F-4D97-AF65-F5344CB8AC3E}">
        <p14:creationId xmlns:p14="http://schemas.microsoft.com/office/powerpoint/2010/main" val="323825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C9A304-5DBB-470C-B5F3-6E328688B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232" y="469495"/>
            <a:ext cx="9404723" cy="1400530"/>
          </a:xfrm>
        </p:spPr>
        <p:txBody>
          <a:bodyPr/>
          <a:lstStyle/>
          <a:p>
            <a:r>
              <a:rPr lang="hr-HR" dirty="0"/>
              <a:t>Na kraju smo posjetili </a:t>
            </a:r>
            <a:r>
              <a:rPr lang="hr-HR" dirty="0" smtClean="0"/>
              <a:t>Odjel      </a:t>
            </a:r>
            <a:r>
              <a:rPr lang="hr-HR" dirty="0"/>
              <a:t>dječje </a:t>
            </a:r>
            <a:r>
              <a:rPr lang="hr-HR" dirty="0" smtClean="0"/>
              <a:t>dermatologije. </a:t>
            </a:r>
            <a:endParaRPr lang="hr-HR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2975F8-0640-41C1-9EFB-291023CFE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7143" y="2102972"/>
            <a:ext cx="3805503" cy="4195762"/>
          </a:xfrm>
        </p:spPr>
      </p:pic>
    </p:spTree>
    <p:extLst>
      <p:ext uri="{BB962C8B-B14F-4D97-AF65-F5344CB8AC3E}">
        <p14:creationId xmlns:p14="http://schemas.microsoft.com/office/powerpoint/2010/main" val="176080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4AB0C-A063-48D2-8994-17587BDD7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231" y="1442617"/>
            <a:ext cx="9404723" cy="5008515"/>
          </a:xfrm>
        </p:spPr>
        <p:txBody>
          <a:bodyPr/>
          <a:lstStyle/>
          <a:p>
            <a:r>
              <a:rPr lang="hr-HR" dirty="0"/>
              <a:t>Tamo smo pronašli malu Antoniju, učenicu prvog razreda koja nam je nabrojala boje na engleskom jeziku jer ih je upravo ovdje u bolnici naučila s učiteljicom Teom.</a:t>
            </a:r>
          </a:p>
        </p:txBody>
      </p:sp>
    </p:spTree>
    <p:extLst>
      <p:ext uri="{BB962C8B-B14F-4D97-AF65-F5344CB8AC3E}">
        <p14:creationId xmlns:p14="http://schemas.microsoft.com/office/powerpoint/2010/main" val="300154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8E2080-D18C-4E16-9BB9-7936A585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289" y="1912402"/>
            <a:ext cx="9404723" cy="3582387"/>
          </a:xfrm>
        </p:spPr>
        <p:txBody>
          <a:bodyPr/>
          <a:lstStyle/>
          <a:p>
            <a:r>
              <a:rPr lang="hr-HR" dirty="0"/>
              <a:t>Svim malim pacijentima naši učenici donijeli su poklone: slatkiše i grickalice, a kartice za brzo ozdravljenje ostat će im trajna uspomena.</a:t>
            </a:r>
          </a:p>
        </p:txBody>
      </p:sp>
    </p:spTree>
    <p:extLst>
      <p:ext uri="{BB962C8B-B14F-4D97-AF65-F5344CB8AC3E}">
        <p14:creationId xmlns:p14="http://schemas.microsoft.com/office/powerpoint/2010/main" val="75436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22838" y="1294928"/>
            <a:ext cx="9404723" cy="5286345"/>
          </a:xfrm>
        </p:spPr>
        <p:txBody>
          <a:bodyPr/>
          <a:lstStyle/>
          <a:p>
            <a:r>
              <a:rPr lang="hr-HR" dirty="0" smtClean="0"/>
              <a:t>Naš posjet bolnici prošao je u ugodnom i veselim raspoloženju. Svi mali učenici Škole u bolnici dočekali su nas s oduševljenjem i rado prihvatili razne igre i aktivnosti koje smo im ponudili.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4228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7532" y="1836350"/>
            <a:ext cx="9404723" cy="3986934"/>
          </a:xfrm>
        </p:spPr>
        <p:txBody>
          <a:bodyPr/>
          <a:lstStyle/>
          <a:p>
            <a:r>
              <a:rPr lang="hr-HR" dirty="0" smtClean="0"/>
              <a:t>Osoblje na svim odjelima također je bilo vrlo susretljivo. Spremno su nam pomogli u našem obilasku bolnice, a i  fotografirali nas za uspomenu.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9899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E64E72-8B48-45F4-8D4F-EB32EA796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007" y="452718"/>
            <a:ext cx="9404723" cy="1400530"/>
          </a:xfrm>
        </p:spPr>
        <p:txBody>
          <a:bodyPr/>
          <a:lstStyle/>
          <a:p>
            <a:r>
              <a:rPr lang="hr-HR" dirty="0"/>
              <a:t>Thank you for your attention!</a:t>
            </a:r>
            <a:br>
              <a:rPr lang="hr-HR" dirty="0"/>
            </a:br>
            <a:r>
              <a:rPr lang="hr-HR" dirty="0"/>
              <a:t>Hvala na pažnji!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DCEBC3-B524-45FA-B9EC-38C289F73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4810" y="1939963"/>
            <a:ext cx="5865755" cy="4399317"/>
          </a:xfrm>
        </p:spPr>
      </p:pic>
    </p:spTree>
    <p:extLst>
      <p:ext uri="{BB962C8B-B14F-4D97-AF65-F5344CB8AC3E}">
        <p14:creationId xmlns:p14="http://schemas.microsoft.com/office/powerpoint/2010/main" val="20824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63468" y="1102422"/>
            <a:ext cx="9404723" cy="5298377"/>
          </a:xfrm>
        </p:spPr>
        <p:txBody>
          <a:bodyPr/>
          <a:lstStyle/>
          <a:p>
            <a:r>
              <a:rPr lang="hr-HR" sz="3200" dirty="0" smtClean="0"/>
              <a:t>OŠ I.G. Kovačića u Mesićevoj ulici na </a:t>
            </a:r>
            <a:r>
              <a:rPr lang="hr-HR" sz="3200" dirty="0" err="1" smtClean="0"/>
              <a:t>Šalati</a:t>
            </a:r>
            <a:r>
              <a:rPr lang="hr-HR" sz="3200" dirty="0" smtClean="0"/>
              <a:t> osnovana je 1955. god. kao jedna od najmodernijih škola tog doba. Danas škola broji preko 500 učenika i zapošljava oko 50ak učitelja razredne i predmetne nastave. Nastava se odvija u dvije smjene. Škola je vježbaonica Učiteljske akademije za razrednu nastavu. Sudjelujemo u različitim projektima i tipovima integrirane nastave.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91069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88F9C-87AC-47EA-9CA3-6E5B5B96A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43" y="1199261"/>
            <a:ext cx="9445845" cy="4395424"/>
          </a:xfrm>
        </p:spPr>
        <p:txBody>
          <a:bodyPr/>
          <a:lstStyle/>
          <a:p>
            <a:r>
              <a:rPr lang="hr-HR" sz="3200" dirty="0"/>
              <a:t>Škola u bolnici djeluje od 1990. godine i danas u njoj radi 10 učitelja OŠ Ivana Gorana Kovačića te školska psihologinja</a:t>
            </a:r>
            <a:r>
              <a:rPr lang="hr-HR" sz="3200" dirty="0" smtClean="0"/>
              <a:t>. Nastava se odvija </a:t>
            </a:r>
            <a:r>
              <a:rPr lang="hr-HR" sz="3200" dirty="0"/>
              <a:t>na  </a:t>
            </a:r>
            <a:r>
              <a:rPr lang="hr-HR" sz="3200" b="1" dirty="0"/>
              <a:t>KBC Zagreb </a:t>
            </a:r>
            <a:r>
              <a:rPr lang="hr-HR" sz="3200" b="1" dirty="0" err="1" smtClean="0"/>
              <a:t>Šalata</a:t>
            </a:r>
            <a:r>
              <a:rPr lang="hr-HR" sz="3200" dirty="0" smtClean="0"/>
              <a:t>, na dječjim </a:t>
            </a:r>
            <a:r>
              <a:rPr lang="hr-HR" sz="3200" dirty="0" smtClean="0"/>
              <a:t>odjelima </a:t>
            </a:r>
            <a:r>
              <a:rPr lang="hr-HR" sz="3200" dirty="0" smtClean="0"/>
              <a:t>K</a:t>
            </a:r>
            <a:r>
              <a:rPr lang="hr-HR" sz="3200" dirty="0" smtClean="0"/>
              <a:t>linike za dermatovenerologiju i Klinike za ortopediju te u </a:t>
            </a:r>
            <a:r>
              <a:rPr lang="hr-HR" sz="3200" b="1" dirty="0" smtClean="0"/>
              <a:t>DB Srebrnjak</a:t>
            </a:r>
            <a:r>
              <a:rPr lang="hr-HR" sz="3200" dirty="0" smtClean="0"/>
              <a:t>, na odjelima za pulmologiju i alergologiju, tuberkulozu, intenzivnog liječenja, reumatologiju, ORL te u Dnevnoj bolnici.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63061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43943" y="1391180"/>
            <a:ext cx="9404723" cy="5334471"/>
          </a:xfrm>
        </p:spPr>
        <p:txBody>
          <a:bodyPr/>
          <a:lstStyle/>
          <a:p>
            <a:r>
              <a:rPr lang="hr-HR" sz="3600" dirty="0" smtClean="0"/>
              <a:t>Često </a:t>
            </a:r>
            <a:r>
              <a:rPr lang="hr-HR" sz="3600" dirty="0"/>
              <a:t>se u Školi u bolnici organiziraju integrirani nastavni dani i tjedni s temama koje su učenici </a:t>
            </a:r>
            <a:r>
              <a:rPr lang="hr-HR" sz="3600" dirty="0" smtClean="0"/>
              <a:t>odabrali.</a:t>
            </a:r>
            <a:br>
              <a:rPr lang="hr-HR" sz="3600" dirty="0" smtClean="0"/>
            </a:br>
            <a:r>
              <a:rPr lang="hr-HR" sz="3600" dirty="0" smtClean="0"/>
              <a:t>Sudjelujemo </a:t>
            </a:r>
            <a:r>
              <a:rPr lang="hr-HR" sz="3600" dirty="0"/>
              <a:t>u brojnim projektima</a:t>
            </a:r>
            <a:r>
              <a:rPr lang="hr-HR" sz="3600" dirty="0" smtClean="0"/>
              <a:t>:</a:t>
            </a:r>
            <a:br>
              <a:rPr lang="hr-HR" sz="3600" dirty="0" smtClean="0"/>
            </a:br>
            <a:r>
              <a:rPr lang="hr-HR" sz="3600" dirty="0" smtClean="0"/>
              <a:t>Astma dan, Bolnica </a:t>
            </a:r>
            <a:r>
              <a:rPr lang="hr-HR" sz="3600" dirty="0" err="1" smtClean="0"/>
              <a:t>Bezbolnica</a:t>
            </a:r>
            <a:r>
              <a:rPr lang="hr-HR" sz="3600" dirty="0" smtClean="0"/>
              <a:t>, Crveni </a:t>
            </a:r>
            <a:r>
              <a:rPr lang="hr-HR" sz="3600" dirty="0" err="1" smtClean="0"/>
              <a:t>nosevi</a:t>
            </a:r>
            <a:r>
              <a:rPr lang="hr-HR" sz="3600" dirty="0" smtClean="0"/>
              <a:t>, Za osmijeh djeteta u bolnici, Filmski program „Sedmi kontinent”.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8258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23B14-2A47-40C8-A57B-696BB8D2F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286" y="1495194"/>
            <a:ext cx="9420678" cy="3297161"/>
          </a:xfrm>
        </p:spPr>
        <p:txBody>
          <a:bodyPr/>
          <a:lstStyle/>
          <a:p>
            <a:r>
              <a:rPr lang="hr-HR" dirty="0"/>
              <a:t>Učiteljice smo engleskog jezika </a:t>
            </a:r>
            <a:r>
              <a:rPr lang="hr-HR" dirty="0" smtClean="0"/>
              <a:t>Škole </a:t>
            </a:r>
            <a:r>
              <a:rPr lang="hr-HR" dirty="0"/>
              <a:t>u bolnici (Tea Baričević) i matične škole (Barbara Žuljević).</a:t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>Došle smo na ideju suradnje učenika ovih dviju škola.</a:t>
            </a:r>
          </a:p>
        </p:txBody>
      </p:sp>
    </p:spTree>
    <p:extLst>
      <p:ext uri="{BB962C8B-B14F-4D97-AF65-F5344CB8AC3E}">
        <p14:creationId xmlns:p14="http://schemas.microsoft.com/office/powerpoint/2010/main" val="108193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7A26F-085A-4B7F-BADE-57786B369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562" y="1929180"/>
            <a:ext cx="9512957" cy="3322327"/>
          </a:xfrm>
        </p:spPr>
        <p:txBody>
          <a:bodyPr/>
          <a:lstStyle/>
          <a:p>
            <a:r>
              <a:rPr lang="hr-HR" dirty="0"/>
              <a:t>Osmislile smo projekt:</a:t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b="1" dirty="0"/>
              <a:t>˝Get well cards˝ </a:t>
            </a:r>
            <a:r>
              <a:rPr lang="hr-HR" dirty="0"/>
              <a:t>- učenici matične škole posjećuju učenike škole u bolnici.</a:t>
            </a:r>
          </a:p>
        </p:txBody>
      </p:sp>
    </p:spTree>
    <p:extLst>
      <p:ext uri="{BB962C8B-B14F-4D97-AF65-F5344CB8AC3E}">
        <p14:creationId xmlns:p14="http://schemas.microsoft.com/office/powerpoint/2010/main" val="222848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92324-D667-4E65-9E97-D77C65300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160" y="2180850"/>
            <a:ext cx="9571680" cy="2701543"/>
          </a:xfrm>
        </p:spPr>
        <p:txBody>
          <a:bodyPr/>
          <a:lstStyle/>
          <a:p>
            <a:r>
              <a:rPr lang="hr-HR" dirty="0"/>
              <a:t>Učenici petih razreda pokazali su najviše interesa za posjet djeci u bolnici te je nekoliko učenika 5.a razreda krenulo u naš projekt.</a:t>
            </a:r>
          </a:p>
        </p:txBody>
      </p:sp>
    </p:spTree>
    <p:extLst>
      <p:ext uri="{BB962C8B-B14F-4D97-AF65-F5344CB8AC3E}">
        <p14:creationId xmlns:p14="http://schemas.microsoft.com/office/powerpoint/2010/main" val="292527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F9166-B462-4BBC-A5A6-8830B3CCB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737" y="751145"/>
            <a:ext cx="9404723" cy="1400530"/>
          </a:xfrm>
        </p:spPr>
        <p:txBody>
          <a:bodyPr/>
          <a:lstStyle/>
          <a:p>
            <a:r>
              <a:rPr lang="hr-HR" dirty="0"/>
              <a:t>Pripreme su počele u školi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737DF80-1232-4E60-B8ED-2EB6C20541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3313" y="2528840"/>
            <a:ext cx="4395787" cy="3259233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139D307-B926-49A4-912A-E11D615558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54675" y="2526458"/>
            <a:ext cx="4395788" cy="3259234"/>
          </a:xfrm>
        </p:spPr>
      </p:pic>
    </p:spTree>
    <p:extLst>
      <p:ext uri="{BB962C8B-B14F-4D97-AF65-F5344CB8AC3E}">
        <p14:creationId xmlns:p14="http://schemas.microsoft.com/office/powerpoint/2010/main" val="292872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178</TotalTime>
  <Words>472</Words>
  <Application>Microsoft Office PowerPoint</Application>
  <PresentationFormat>Široki zaslon</PresentationFormat>
  <Paragraphs>26</Paragraphs>
  <Slides>28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32" baseType="lpstr">
      <vt:lpstr>Arial</vt:lpstr>
      <vt:lpstr>Century Gothic</vt:lpstr>
      <vt:lpstr>Wingdings 3</vt:lpstr>
      <vt:lpstr>Ion</vt:lpstr>
      <vt:lpstr>Posjet bolnici</vt:lpstr>
      <vt:lpstr>OŠ Ivana Gorana Kovačića u Zagrebu matična je škola za dvije bolnice: Dječja bolnica Srebrnjak i KBC Zagreb Šalata – dječji odjeli. </vt:lpstr>
      <vt:lpstr>OŠ I.G. Kovačića u Mesićevoj ulici na Šalati osnovana je 1955. god. kao jedna od najmodernijih škola tog doba. Danas škola broji preko 500 učenika i zapošljava oko 50ak učitelja razredne i predmetne nastave. Nastava se odvija u dvije smjene. Škola je vježbaonica Učiteljske akademije za razrednu nastavu. Sudjelujemo u različitim projektima i tipovima integrirane nastave.</vt:lpstr>
      <vt:lpstr>Škola u bolnici djeluje od 1990. godine i danas u njoj radi 10 učitelja OŠ Ivana Gorana Kovačića te školska psihologinja. Nastava se odvija na  KBC Zagreb Šalata, na dječjim odjelima Klinike za dermatovenerologiju i Klinike za ortopediju te u DB Srebrnjak, na odjelima za pulmologiju i alergologiju, tuberkulozu, intenzivnog liječenja, reumatologiju, ORL te u Dnevnoj bolnici.</vt:lpstr>
      <vt:lpstr>Često se u Školi u bolnici organiziraju integrirani nastavni dani i tjedni s temama koje su učenici odabrali. Sudjelujemo u brojnim projektima: Astma dan, Bolnica Bezbolnica, Crveni nosevi, Za osmijeh djeteta u bolnici, Filmski program „Sedmi kontinent”. </vt:lpstr>
      <vt:lpstr>Učiteljice smo engleskog jezika Škole u bolnici (Tea Baričević) i matične škole (Barbara Žuljević).  Došle smo na ideju suradnje učenika ovih dviju škola.</vt:lpstr>
      <vt:lpstr>Osmislile smo projekt:  ˝Get well cards˝ - učenici matične škole posjećuju učenike škole u bolnici.</vt:lpstr>
      <vt:lpstr>Učenici petih razreda pokazali su najviše interesa za posjet djeci u bolnici te je nekoliko učenika 5.a razreda krenulo u naš projekt.</vt:lpstr>
      <vt:lpstr>Pripreme su počele u školi</vt:lpstr>
      <vt:lpstr>Izradili smo kartice za brzo ozdravljenje (get well cards) sa likovima superjunaka:    </vt:lpstr>
      <vt:lpstr>... i napisali želje za brzo ozdravljenje:   ˝Get well soon!˝ ˝I hope you feel better soon!˝ ˝I wish you a speedy recovery!˝ ˝Keep calm and get well!˝</vt:lpstr>
      <vt:lpstr>Uslijedio je posjet Dječjem odjelu ortopedije na KBC Zagreb Šalata</vt:lpstr>
      <vt:lpstr>Saznali smo da se učionica manje koristi zbog teže pokretljivosti djece.</vt:lpstr>
      <vt:lpstr>...pa smo posjetili prvog malog pacijenta, Ivana, također petaša.</vt:lpstr>
      <vt:lpstr>Ivan je odabrao svog superjunaka, a zatim smo svi zajedno odigrali igru ˝Clever cubes˝.</vt:lpstr>
      <vt:lpstr>Sa osmašicom Kristinom odigrali smo igru: ˝Guess the superhero!˝</vt:lpstr>
      <vt:lpstr>PowerPoint prezentacija</vt:lpstr>
      <vt:lpstr>He can run faster than a train. He can see through walls. He lives in Gotham city. He can block bullets with his chest. He can make huge webs. His name is Tony Stark. He drives Batmobile. </vt:lpstr>
      <vt:lpstr>A zatim:                                                     ˝What´s your superpower?˝</vt:lpstr>
      <vt:lpstr>I don't give up easily. I always help my friends. I'm a fighter. I can eat ten pancakes. I can teach my dog a new trick. I can play an instrument. </vt:lpstr>
      <vt:lpstr>PowerPoint prezentacija</vt:lpstr>
      <vt:lpstr>PowerPoint prezentacija</vt:lpstr>
      <vt:lpstr>Na kraju smo posjetili Odjel      dječje dermatologije. </vt:lpstr>
      <vt:lpstr>Tamo smo pronašli malu Antoniju, učenicu prvog razreda koja nam je nabrojala boje na engleskom jeziku jer ih je upravo ovdje u bolnici naučila s učiteljicom Teom.</vt:lpstr>
      <vt:lpstr>Svim malim pacijentima naši učenici donijeli su poklone: slatkiše i grickalice, a kartice za brzo ozdravljenje ostat će im trajna uspomena.</vt:lpstr>
      <vt:lpstr>Naš posjet bolnici prošao je u ugodnom i veselim raspoloženju. Svi mali učenici Škole u bolnici dočekali su nas s oduševljenjem i rado prihvatili razne igre i aktivnosti koje smo im ponudili.</vt:lpstr>
      <vt:lpstr>Osoblje na svim odjelima također je bilo vrlo susretljivo. Spremno su nam pomogli u našem obilasku bolnice, a i  fotografirali nas za uspomenu.</vt:lpstr>
      <vt:lpstr>Thank you for your attention! 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Posjet bolnici</dc:title>
  <dc:creator>User</dc:creator>
  <cp:lastModifiedBy>Guest</cp:lastModifiedBy>
  <cp:revision>20</cp:revision>
  <dcterms:created xsi:type="dcterms:W3CDTF">2019-04-10T05:59:20Z</dcterms:created>
  <dcterms:modified xsi:type="dcterms:W3CDTF">2019-04-11T09:33:39Z</dcterms:modified>
</cp:coreProperties>
</file>