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58" r:id="rId6"/>
    <p:sldId id="261" r:id="rId7"/>
    <p:sldId id="262" r:id="rId8"/>
    <p:sldId id="263" r:id="rId9"/>
    <p:sldId id="270" r:id="rId10"/>
    <p:sldId id="264" r:id="rId11"/>
    <p:sldId id="265" r:id="rId12"/>
    <p:sldId id="266" r:id="rId13"/>
    <p:sldId id="271" r:id="rId14"/>
    <p:sldId id="267" r:id="rId15"/>
    <p:sldId id="268" r:id="rId16"/>
    <p:sldId id="272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DCD10F7B-07B0-4EAC-B530-4A4C6F17D310}" type="datetimeFigureOut">
              <a:rPr lang="hr-HR" smtClean="0"/>
              <a:t>26.2.2021.</a:t>
            </a:fld>
            <a:endParaRPr lang="hr-HR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A352D02-FB30-473C-8C70-23F33562FF9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762278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10F7B-07B0-4EAC-B530-4A4C6F17D310}" type="datetimeFigureOut">
              <a:rPr lang="hr-HR" smtClean="0"/>
              <a:t>26.2.2021.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52D02-FB30-473C-8C70-23F33562FF9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608940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10F7B-07B0-4EAC-B530-4A4C6F17D310}" type="datetimeFigureOut">
              <a:rPr lang="hr-HR" smtClean="0"/>
              <a:t>26.2.2021.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52D02-FB30-473C-8C70-23F33562FF9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905083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10F7B-07B0-4EAC-B530-4A4C6F17D310}" type="datetimeFigureOut">
              <a:rPr lang="hr-HR" smtClean="0"/>
              <a:t>26.2.2021.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52D02-FB30-473C-8C70-23F33562FF9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152377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sekcij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CD10F7B-07B0-4EAC-B530-4A4C6F17D310}" type="datetimeFigureOut">
              <a:rPr lang="hr-HR" smtClean="0"/>
              <a:t>26.2.2021.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EA352D02-FB30-473C-8C70-23F33562FF9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295606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10F7B-07B0-4EAC-B530-4A4C6F17D310}" type="datetimeFigureOut">
              <a:rPr lang="hr-HR" smtClean="0"/>
              <a:t>26.2.2021.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52D02-FB30-473C-8C70-23F33562FF9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633436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10F7B-07B0-4EAC-B530-4A4C6F17D310}" type="datetimeFigureOut">
              <a:rPr lang="hr-HR" smtClean="0"/>
              <a:t>26.2.2021.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52D02-FB30-473C-8C70-23F33562FF9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102880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10F7B-07B0-4EAC-B530-4A4C6F17D310}" type="datetimeFigureOut">
              <a:rPr lang="hr-HR" smtClean="0"/>
              <a:t>26.2.2021.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52D02-FB30-473C-8C70-23F33562FF9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4237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10F7B-07B0-4EAC-B530-4A4C6F17D310}" type="datetimeFigureOut">
              <a:rPr lang="hr-HR" smtClean="0"/>
              <a:t>26.2.2021.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52D02-FB30-473C-8C70-23F33562FF9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4837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10F7B-07B0-4EAC-B530-4A4C6F17D310}" type="datetimeFigureOut">
              <a:rPr lang="hr-HR" smtClean="0"/>
              <a:t>26.2.2021.</a:t>
            </a:fld>
            <a:endParaRPr lang="hr-H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hr-HR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A352D02-FB30-473C-8C70-23F33562FF93}" type="slidenum">
              <a:rPr lang="hr-HR" smtClean="0"/>
              <a:t>‹#›</a:t>
            </a:fld>
            <a:endParaRPr lang="hr-HR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998364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DCD10F7B-07B0-4EAC-B530-4A4C6F17D310}" type="datetimeFigureOut">
              <a:rPr lang="hr-HR" smtClean="0"/>
              <a:t>26.2.2021.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A352D02-FB30-473C-8C70-23F33562FF93}" type="slidenum">
              <a:rPr lang="hr-HR" smtClean="0"/>
              <a:t>‹#›</a:t>
            </a:fld>
            <a:endParaRPr lang="hr-HR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48806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DCD10F7B-07B0-4EAC-B530-4A4C6F17D310}" type="datetimeFigureOut">
              <a:rPr lang="hr-HR" smtClean="0"/>
              <a:t>26.2.2021.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A352D02-FB30-473C-8C70-23F33562FF9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51096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EB7CD9E-C3CA-4642-B1C5-43424D34425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/>
              <a:t>Slava Raškaj 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817BEFE7-CF8A-47B2-87DB-67443E42F35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9132705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4">
            <a:extLst>
              <a:ext uri="{FF2B5EF4-FFF2-40B4-BE49-F238E27FC236}">
                <a16:creationId xmlns:a16="http://schemas.microsoft.com/office/drawing/2014/main" id="{48E0FBF5-F1B5-4711-AFDD-A39FF34BCA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6">
            <a:extLst>
              <a:ext uri="{FF2B5EF4-FFF2-40B4-BE49-F238E27FC236}">
                <a16:creationId xmlns:a16="http://schemas.microsoft.com/office/drawing/2014/main" id="{048C101B-4757-46DF-AB0F-72AE1AD2D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Slika 2" descr="Slika na kojoj se prikazuje trava, raznobojno, stadion&#10;&#10;Opis je automatski generiran">
            <a:extLst>
              <a:ext uri="{FF2B5EF4-FFF2-40B4-BE49-F238E27FC236}">
                <a16:creationId xmlns:a16="http://schemas.microsoft.com/office/drawing/2014/main" id="{01123A51-3D58-4577-9E08-0A8FC8AD820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10766"/>
          <a:stretch/>
        </p:blipFill>
        <p:spPr>
          <a:xfrm>
            <a:off x="643467" y="643467"/>
            <a:ext cx="10905066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3718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9">
            <a:extLst>
              <a:ext uri="{FF2B5EF4-FFF2-40B4-BE49-F238E27FC236}">
                <a16:creationId xmlns:a16="http://schemas.microsoft.com/office/drawing/2014/main" id="{B47131A5-3373-4D59-98C9-2A0238C4A4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1">
            <a:extLst>
              <a:ext uri="{FF2B5EF4-FFF2-40B4-BE49-F238E27FC236}">
                <a16:creationId xmlns:a16="http://schemas.microsoft.com/office/drawing/2014/main" id="{CBFFB972-0814-4317-B6E8-7E2A5EB910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5458121" cy="5897880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Slika 4" descr="Slika na kojoj se prikazuje narančasto, raznobojno, aranžirano, raznolikost&#10;&#10;Opis je automatski generiran">
            <a:extLst>
              <a:ext uri="{FF2B5EF4-FFF2-40B4-BE49-F238E27FC236}">
                <a16:creationId xmlns:a16="http://schemas.microsoft.com/office/drawing/2014/main" id="{327D2038-69C4-40C4-AC72-004B20F34FF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10" r="24348"/>
          <a:stretch/>
        </p:blipFill>
        <p:spPr>
          <a:xfrm>
            <a:off x="643467" y="643467"/>
            <a:ext cx="5130799" cy="5571066"/>
          </a:xfrm>
          <a:prstGeom prst="rect">
            <a:avLst/>
          </a:prstGeom>
        </p:spPr>
      </p:pic>
      <p:sp>
        <p:nvSpPr>
          <p:cNvPr id="18" name="Rectangle 13">
            <a:extLst>
              <a:ext uri="{FF2B5EF4-FFF2-40B4-BE49-F238E27FC236}">
                <a16:creationId xmlns:a16="http://schemas.microsoft.com/office/drawing/2014/main" id="{1EF766C1-8F48-49D1-9462-AFF4AFB712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56866" y="480060"/>
            <a:ext cx="5458121" cy="5897880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Slika 2" descr="Slika na kojoj se prikazuje nebo, na otvorenom, trava, narančasto&#10;&#10;Opis je automatski generiran">
            <a:extLst>
              <a:ext uri="{FF2B5EF4-FFF2-40B4-BE49-F238E27FC236}">
                <a16:creationId xmlns:a16="http://schemas.microsoft.com/office/drawing/2014/main" id="{500629BD-C35B-49CD-BC2F-025551F428A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92" r="17213" b="-1"/>
          <a:stretch/>
        </p:blipFill>
        <p:spPr>
          <a:xfrm>
            <a:off x="6423321" y="643467"/>
            <a:ext cx="5130799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9433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Slika na kojoj se prikazuje biljka, crta, nekoliko&#10;&#10;Opis je automatski generiran">
            <a:extLst>
              <a:ext uri="{FF2B5EF4-FFF2-40B4-BE49-F238E27FC236}">
                <a16:creationId xmlns:a16="http://schemas.microsoft.com/office/drawing/2014/main" id="{7EDC23EE-3968-4672-BC29-342114DAC39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876" r="1" b="20651"/>
          <a:stretch/>
        </p:blipFill>
        <p:spPr>
          <a:xfrm>
            <a:off x="643467" y="643467"/>
            <a:ext cx="10905066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4302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59CF961-5076-4A0E-ABC1-A093AA87DC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8DC7E4F-B996-49DE-A5FB-1ED7692D14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800" dirty="0"/>
              <a:t>Promotri tonove boja na tulipanima</a:t>
            </a:r>
          </a:p>
          <a:p>
            <a:r>
              <a:rPr lang="hr-HR" sz="2800" dirty="0"/>
              <a:t>Uoči oblik latica, stabljiku i list</a:t>
            </a:r>
          </a:p>
          <a:p>
            <a:r>
              <a:rPr lang="hr-HR" sz="2800" dirty="0"/>
              <a:t>Razmisli kako bi ostvario tonove koristeći akvarel </a:t>
            </a:r>
          </a:p>
          <a:p>
            <a:r>
              <a:rPr lang="hr-HR" sz="2800" dirty="0"/>
              <a:t>Dodavanjem više vode, boja će biti prozračnija, a dodavanjem manje vode, boja će biti izraženija</a:t>
            </a:r>
          </a:p>
        </p:txBody>
      </p:sp>
    </p:spTree>
    <p:extLst>
      <p:ext uri="{BB962C8B-B14F-4D97-AF65-F5344CB8AC3E}">
        <p14:creationId xmlns:p14="http://schemas.microsoft.com/office/powerpoint/2010/main" val="17157383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lika 8" descr="Slika na kojoj se prikazuje biljka, ružičasto&#10;&#10;Opis je automatski generiran">
            <a:extLst>
              <a:ext uri="{FF2B5EF4-FFF2-40B4-BE49-F238E27FC236}">
                <a16:creationId xmlns:a16="http://schemas.microsoft.com/office/drawing/2014/main" id="{90027618-36A6-4D0D-911D-81EE3BF2A2D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91" r="-2" b="15845"/>
          <a:stretch/>
        </p:blipFill>
        <p:spPr>
          <a:xfrm>
            <a:off x="4493436" y="243"/>
            <a:ext cx="7698564" cy="3346705"/>
          </a:xfrm>
          <a:custGeom>
            <a:avLst/>
            <a:gdLst/>
            <a:ahLst/>
            <a:cxnLst/>
            <a:rect l="l" t="t" r="r" b="b"/>
            <a:pathLst>
              <a:path w="7698564" h="3346705">
                <a:moveTo>
                  <a:pt x="1549963" y="0"/>
                </a:moveTo>
                <a:lnTo>
                  <a:pt x="1555540" y="0"/>
                </a:lnTo>
                <a:lnTo>
                  <a:pt x="2621768" y="0"/>
                </a:lnTo>
                <a:lnTo>
                  <a:pt x="6451640" y="0"/>
                </a:lnTo>
                <a:lnTo>
                  <a:pt x="6451640" y="479"/>
                </a:lnTo>
                <a:lnTo>
                  <a:pt x="7698564" y="479"/>
                </a:lnTo>
                <a:lnTo>
                  <a:pt x="7698564" y="3346705"/>
                </a:lnTo>
                <a:lnTo>
                  <a:pt x="0" y="3346705"/>
                </a:lnTo>
                <a:close/>
              </a:path>
            </a:pathLst>
          </a:custGeom>
        </p:spPr>
      </p:pic>
      <p:pic>
        <p:nvPicPr>
          <p:cNvPr id="11" name="Slika 10" descr="Slika na kojoj se prikazuje cvijet, biljka, raznobojno, različito&#10;&#10;Opis je automatski generiran">
            <a:extLst>
              <a:ext uri="{FF2B5EF4-FFF2-40B4-BE49-F238E27FC236}">
                <a16:creationId xmlns:a16="http://schemas.microsoft.com/office/drawing/2014/main" id="{791FD762-02A1-417B-A373-DC33F0E56A7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30" r="-2" b="24656"/>
          <a:stretch/>
        </p:blipFill>
        <p:spPr>
          <a:xfrm>
            <a:off x="20" y="10"/>
            <a:ext cx="5859777" cy="3346695"/>
          </a:xfrm>
          <a:custGeom>
            <a:avLst/>
            <a:gdLst/>
            <a:ahLst/>
            <a:cxnLst/>
            <a:rect l="l" t="t" r="r" b="b"/>
            <a:pathLst>
              <a:path w="5859797" h="3346705">
                <a:moveTo>
                  <a:pt x="0" y="0"/>
                </a:moveTo>
                <a:lnTo>
                  <a:pt x="5859797" y="0"/>
                </a:lnTo>
                <a:lnTo>
                  <a:pt x="4309834" y="3346705"/>
                </a:lnTo>
                <a:lnTo>
                  <a:pt x="4304257" y="3346705"/>
                </a:lnTo>
                <a:lnTo>
                  <a:pt x="3238029" y="3346705"/>
                </a:lnTo>
                <a:lnTo>
                  <a:pt x="0" y="3346705"/>
                </a:lnTo>
                <a:close/>
              </a:path>
            </a:pathLst>
          </a:custGeom>
        </p:spPr>
      </p:pic>
      <p:pic>
        <p:nvPicPr>
          <p:cNvPr id="5" name="Slika 4" descr="Slika na kojoj se prikazuje biljka, na otvorenom, cvijet, gomila&#10;&#10;Opis je automatski generiran">
            <a:extLst>
              <a:ext uri="{FF2B5EF4-FFF2-40B4-BE49-F238E27FC236}">
                <a16:creationId xmlns:a16="http://schemas.microsoft.com/office/drawing/2014/main" id="{55D25C34-9997-46F8-8CD5-B4AF9463F5A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71" r="2" b="28342"/>
          <a:stretch/>
        </p:blipFill>
        <p:spPr>
          <a:xfrm>
            <a:off x="6350089" y="3511295"/>
            <a:ext cx="5841911" cy="3346705"/>
          </a:xfrm>
          <a:custGeom>
            <a:avLst/>
            <a:gdLst/>
            <a:ahLst/>
            <a:cxnLst/>
            <a:rect l="l" t="t" r="r" b="b"/>
            <a:pathLst>
              <a:path w="5841911" h="3346705">
                <a:moveTo>
                  <a:pt x="1549963" y="0"/>
                </a:moveTo>
                <a:lnTo>
                  <a:pt x="1555540" y="0"/>
                </a:lnTo>
                <a:lnTo>
                  <a:pt x="2621768" y="0"/>
                </a:lnTo>
                <a:lnTo>
                  <a:pt x="5841911" y="0"/>
                </a:lnTo>
                <a:lnTo>
                  <a:pt x="5841911" y="3346705"/>
                </a:lnTo>
                <a:lnTo>
                  <a:pt x="0" y="3346705"/>
                </a:lnTo>
                <a:close/>
              </a:path>
            </a:pathLst>
          </a:custGeom>
        </p:spPr>
      </p:pic>
      <p:pic>
        <p:nvPicPr>
          <p:cNvPr id="7" name="Slika 6" descr="Slika na kojoj se prikazuje biljka&#10;&#10;Opis je automatski generiran">
            <a:extLst>
              <a:ext uri="{FF2B5EF4-FFF2-40B4-BE49-F238E27FC236}">
                <a16:creationId xmlns:a16="http://schemas.microsoft.com/office/drawing/2014/main" id="{98051FDE-758A-4ED0-A124-DA6C185FE98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490" r="-2" b="11709"/>
          <a:stretch/>
        </p:blipFill>
        <p:spPr>
          <a:xfrm>
            <a:off x="20" y="3511295"/>
            <a:ext cx="7698544" cy="3346705"/>
          </a:xfrm>
          <a:custGeom>
            <a:avLst/>
            <a:gdLst/>
            <a:ahLst/>
            <a:cxnLst/>
            <a:rect l="l" t="t" r="r" b="b"/>
            <a:pathLst>
              <a:path w="7698564" h="3346705">
                <a:moveTo>
                  <a:pt x="0" y="0"/>
                </a:moveTo>
                <a:lnTo>
                  <a:pt x="7698564" y="0"/>
                </a:lnTo>
                <a:lnTo>
                  <a:pt x="6148601" y="3346705"/>
                </a:lnTo>
                <a:lnTo>
                  <a:pt x="6143024" y="3346705"/>
                </a:lnTo>
                <a:lnTo>
                  <a:pt x="5076796" y="3346705"/>
                </a:lnTo>
                <a:lnTo>
                  <a:pt x="1246924" y="3346705"/>
                </a:lnTo>
                <a:lnTo>
                  <a:pt x="1246924" y="3346226"/>
                </a:lnTo>
                <a:lnTo>
                  <a:pt x="0" y="3346226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6925940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8E0FBF5-F1B5-4711-AFDD-A39FF34BCA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48C101B-4757-46DF-AB0F-72AE1AD2D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Slika 6" descr="Slika na kojoj se prikazuje biljka, ružičasto&#10;&#10;Opis je automatski generiran">
            <a:extLst>
              <a:ext uri="{FF2B5EF4-FFF2-40B4-BE49-F238E27FC236}">
                <a16:creationId xmlns:a16="http://schemas.microsoft.com/office/drawing/2014/main" id="{FA71672A-192D-4D92-8954-C6926D95423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14" r="1" b="10771"/>
          <a:stretch/>
        </p:blipFill>
        <p:spPr>
          <a:xfrm>
            <a:off x="643467" y="643467"/>
            <a:ext cx="10905066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7277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CD000060-D06D-4A48-BD8E-978966CCA7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7654" y="727628"/>
            <a:ext cx="5367164" cy="5415552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E4E5113-B3D0-40F8-9F39-B2C2BF92AE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3978" y="886862"/>
            <a:ext cx="5054517" cy="5097085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pic>
        <p:nvPicPr>
          <p:cNvPr id="5" name="Rezervirano mjesto sadržaja 4" descr="Slika na kojoj se prikazuje cvijet, povrće, biljka&#10;&#10;Opis je automatski generiran">
            <a:extLst>
              <a:ext uri="{FF2B5EF4-FFF2-40B4-BE49-F238E27FC236}">
                <a16:creationId xmlns:a16="http://schemas.microsoft.com/office/drawing/2014/main" id="{015CFB48-2F10-43B4-AC7F-98E91033D8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7715" y="1206902"/>
            <a:ext cx="3287041" cy="4457005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48DF295-A990-4F74-AD14-0F66FA708F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79450" y="727628"/>
            <a:ext cx="4957554" cy="5307411"/>
          </a:xfrm>
        </p:spPr>
        <p:txBody>
          <a:bodyPr>
            <a:noAutofit/>
          </a:bodyPr>
          <a:lstStyle/>
          <a:p>
            <a:r>
              <a:rPr lang="hr-HR" sz="2800" dirty="0"/>
              <a:t>Nacrtaj tulipane koristeći se akvarelom</a:t>
            </a:r>
          </a:p>
          <a:p>
            <a:r>
              <a:rPr lang="hr-HR" sz="2800" dirty="0"/>
              <a:t>Prisjeti se Slave Raškaj i njezinog osjećaja za tonove i prozračnost akvarela</a:t>
            </a:r>
          </a:p>
          <a:p>
            <a:r>
              <a:rPr lang="hr-HR" sz="2800" dirty="0"/>
              <a:t>Izrazi što više tonova na svome radu i stvori vlastitu kompoziciju tulipana po želji</a:t>
            </a:r>
          </a:p>
          <a:p>
            <a:r>
              <a:rPr lang="hr-HR" sz="2800" dirty="0"/>
              <a:t>Uživaj u radu!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997208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791B774-7587-41CA-A6B6-A10BC22B73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800" dirty="0"/>
              <a:t>Slava Raškaj rođena je u Ozlju 2. siječnja 1877. godine. </a:t>
            </a:r>
          </a:p>
          <a:p>
            <a:r>
              <a:rPr lang="hr-HR" sz="2800" dirty="0"/>
              <a:t>rijeka Kupa je bila čest motiv </a:t>
            </a:r>
            <a:r>
              <a:rPr lang="hr-HR" sz="2800" dirty="0" err="1"/>
              <a:t>Slavinih</a:t>
            </a:r>
            <a:r>
              <a:rPr lang="hr-HR" sz="2800" dirty="0"/>
              <a:t> akvarela, kao i ostatak prirode koja ju je okruživala i bila inspiracija za većinu njezinih radova </a:t>
            </a:r>
          </a:p>
          <a:p>
            <a:r>
              <a:rPr lang="hr-HR" sz="2800" dirty="0"/>
              <a:t>najviše je voljela sama boraviti u prirodi</a:t>
            </a:r>
          </a:p>
          <a:p>
            <a:r>
              <a:rPr lang="hr-HR" sz="2800" dirty="0"/>
              <a:t>vrijeme je provodila crtajući upravo prirodu koja ju je okruživala - priroda joj je bila prva inspiracija.</a:t>
            </a:r>
          </a:p>
        </p:txBody>
      </p:sp>
    </p:spTree>
    <p:extLst>
      <p:ext uri="{BB962C8B-B14F-4D97-AF65-F5344CB8AC3E}">
        <p14:creationId xmlns:p14="http://schemas.microsoft.com/office/powerpoint/2010/main" val="13074545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2C5113A-C45A-44BE-979C-FCEAFD6633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5200" y="736138"/>
            <a:ext cx="10058400" cy="3931920"/>
          </a:xfrm>
        </p:spPr>
        <p:txBody>
          <a:bodyPr>
            <a:noAutofit/>
          </a:bodyPr>
          <a:lstStyle/>
          <a:p>
            <a:r>
              <a:rPr lang="hr-HR" sz="2800" dirty="0"/>
              <a:t>Bila je gluhonijema - u to vrijeme su gluhonijeme osobe smatrali duševno zaostalim, a u takvom </a:t>
            </a:r>
            <a:r>
              <a:rPr lang="hr-HR" sz="2800" dirty="0" err="1"/>
              <a:t>okružnju</a:t>
            </a:r>
            <a:r>
              <a:rPr lang="hr-HR" sz="2800" dirty="0"/>
              <a:t> gluhonijemi su bili obilježeni za cijeli život.</a:t>
            </a:r>
          </a:p>
          <a:p>
            <a:r>
              <a:rPr lang="hr-HR" sz="2800" dirty="0"/>
              <a:t>osnovnu i srednju školu završila je u Zavodu za gluhonijemu djecu u Beču od 1883. do 1892. godine. </a:t>
            </a:r>
          </a:p>
          <a:p>
            <a:r>
              <a:rPr lang="hr-HR" sz="2800" dirty="0"/>
              <a:t>Prva osoba koja je zapazila </a:t>
            </a:r>
            <a:r>
              <a:rPr lang="hr-HR" sz="2800" dirty="0" err="1"/>
              <a:t>Slavin</a:t>
            </a:r>
            <a:r>
              <a:rPr lang="hr-HR" sz="2800" dirty="0"/>
              <a:t> talent je bio Isidor Kršnjavi.</a:t>
            </a:r>
          </a:p>
          <a:p>
            <a:r>
              <a:rPr lang="hr-HR" sz="2800" dirty="0"/>
              <a:t>Tako 1895. godine Slava Raškaj polazi Kraljevsku žensku stručnu školu u Zagrebu, tečaj za umjetno obrtno risanje, te kroz dvije školske godine 1895./96. i 1896./97. završava tečaj s odličnom ocjenom. </a:t>
            </a:r>
          </a:p>
        </p:txBody>
      </p:sp>
    </p:spTree>
    <p:extLst>
      <p:ext uri="{BB962C8B-B14F-4D97-AF65-F5344CB8AC3E}">
        <p14:creationId xmlns:p14="http://schemas.microsoft.com/office/powerpoint/2010/main" val="9196124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394D0B4-911A-4324-B94F-1B1991F8B9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800" dirty="0"/>
              <a:t>Njeni akvareli predstavljaju najviši domet hrvatskog akvarelnog slikarstva krajem 19. i početkom 20. stoljeća. </a:t>
            </a:r>
          </a:p>
          <a:p>
            <a:r>
              <a:rPr lang="hr-HR" sz="2800" dirty="0"/>
              <a:t>Od svih naših slikara koji su se prije nje bavili akvarelom, imala je najviše osjećaja za omjer pigmenta i vode u akvarelnom postupku. </a:t>
            </a:r>
          </a:p>
          <a:p>
            <a:r>
              <a:rPr lang="hr-HR" sz="2800" dirty="0"/>
              <a:t>Stoga njezin akvarel, fluidan i lak, predstavlja upravo primjer idealnog akvarela.</a:t>
            </a:r>
          </a:p>
        </p:txBody>
      </p:sp>
    </p:spTree>
    <p:extLst>
      <p:ext uri="{BB962C8B-B14F-4D97-AF65-F5344CB8AC3E}">
        <p14:creationId xmlns:p14="http://schemas.microsoft.com/office/powerpoint/2010/main" val="1465550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Rezervirano mjesto sadržaja 7" descr="Slika na kojoj se prikazuje cvijet, na zatvorenom, biljka, keramičko posuđe&#10;&#10;Opis je automatski generiran">
            <a:extLst>
              <a:ext uri="{FF2B5EF4-FFF2-40B4-BE49-F238E27FC236}">
                <a16:creationId xmlns:a16="http://schemas.microsoft.com/office/drawing/2014/main" id="{7BAEB651-FC5E-490F-9E37-565D93D1835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6288" y="515044"/>
            <a:ext cx="3953022" cy="5944394"/>
          </a:xfrm>
        </p:spPr>
      </p:pic>
      <p:pic>
        <p:nvPicPr>
          <p:cNvPr id="10" name="Rezervirano mjesto sadržaja 9" descr="Slika na kojoj se prikazuje tekst, cvijet, keramičko posuđe, biljka&#10;&#10;Opis je automatski generiran">
            <a:extLst>
              <a:ext uri="{FF2B5EF4-FFF2-40B4-BE49-F238E27FC236}">
                <a16:creationId xmlns:a16="http://schemas.microsoft.com/office/drawing/2014/main" id="{DFC23A1D-D422-4065-B86C-7B940AB56AF7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0556" y="515044"/>
            <a:ext cx="4192755" cy="5944394"/>
          </a:xfrm>
        </p:spPr>
      </p:pic>
    </p:spTree>
    <p:extLst>
      <p:ext uri="{BB962C8B-B14F-4D97-AF65-F5344CB8AC3E}">
        <p14:creationId xmlns:p14="http://schemas.microsoft.com/office/powerpoint/2010/main" val="35691944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Rezervirano mjesto sadržaja 7">
            <a:extLst>
              <a:ext uri="{FF2B5EF4-FFF2-40B4-BE49-F238E27FC236}">
                <a16:creationId xmlns:a16="http://schemas.microsoft.com/office/drawing/2014/main" id="{6A484DD4-F7EB-4820-8CAD-9B0A76410DE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0654" y="527254"/>
            <a:ext cx="2698623" cy="5803491"/>
          </a:xfrm>
        </p:spPr>
      </p:pic>
      <p:pic>
        <p:nvPicPr>
          <p:cNvPr id="10" name="Rezervirano mjesto sadržaja 9" descr="Slika na kojoj se prikazuje tekst, cvijet, sat, keramičko posuđe&#10;&#10;Opis je automatski generiran">
            <a:extLst>
              <a:ext uri="{FF2B5EF4-FFF2-40B4-BE49-F238E27FC236}">
                <a16:creationId xmlns:a16="http://schemas.microsoft.com/office/drawing/2014/main" id="{91D0F7C0-B225-4E53-AAE0-A6478AFC8844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6847" y="616038"/>
            <a:ext cx="3624499" cy="5689856"/>
          </a:xfrm>
        </p:spPr>
      </p:pic>
    </p:spTree>
    <p:extLst>
      <p:ext uri="{BB962C8B-B14F-4D97-AF65-F5344CB8AC3E}">
        <p14:creationId xmlns:p14="http://schemas.microsoft.com/office/powerpoint/2010/main" val="14327168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17F1333E-E0B3-47EA-BE7A-34FB693542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5413" y="1191934"/>
            <a:ext cx="7043362" cy="4670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2039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8AF3D04-E94C-4B98-9E33-ABCFFADA34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957606"/>
          </a:xfrm>
        </p:spPr>
        <p:txBody>
          <a:bodyPr/>
          <a:lstStyle/>
          <a:p>
            <a:r>
              <a:rPr lang="hr-HR" dirty="0"/>
              <a:t>Nizozemska – zemlja tulipana</a:t>
            </a:r>
          </a:p>
        </p:txBody>
      </p:sp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419F8D22-70AA-45EB-86E8-6A72A09664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1915" y="1474788"/>
            <a:ext cx="6606359" cy="4948318"/>
          </a:xfrm>
        </p:spPr>
      </p:pic>
    </p:spTree>
    <p:extLst>
      <p:ext uri="{BB962C8B-B14F-4D97-AF65-F5344CB8AC3E}">
        <p14:creationId xmlns:p14="http://schemas.microsoft.com/office/powerpoint/2010/main" val="30314589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B3FF165-E5EB-4AA1-ABFF-A8B0499F11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2F835BD-BFB5-4A1A-BA6E-D7E7E6D2B6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800" dirty="0"/>
              <a:t> Tulipani su u Nizozemskoj tijekom druge polovice 16. stoljeća bili kolekcionarski predmet. </a:t>
            </a:r>
          </a:p>
          <a:p>
            <a:r>
              <a:rPr lang="hr-HR" sz="2800" dirty="0"/>
              <a:t>Uzgajani su kao statusni simbol u vrtovima bogatih osoba, obrazovane buržoazije, znanstvenika i aristokracije.</a:t>
            </a:r>
          </a:p>
        </p:txBody>
      </p:sp>
    </p:spTree>
    <p:extLst>
      <p:ext uri="{BB962C8B-B14F-4D97-AF65-F5344CB8AC3E}">
        <p14:creationId xmlns:p14="http://schemas.microsoft.com/office/powerpoint/2010/main" val="292874457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pun">
  <a:themeElements>
    <a:clrScheme name="Žuto-narančasta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Sapu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pu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327</Words>
  <Application>Microsoft Office PowerPoint</Application>
  <PresentationFormat>Široki zaslon</PresentationFormat>
  <Paragraphs>23</Paragraphs>
  <Slides>16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2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16</vt:i4>
      </vt:variant>
    </vt:vector>
  </HeadingPairs>
  <TitlesOfParts>
    <vt:vector size="19" baseType="lpstr">
      <vt:lpstr>Century Gothic</vt:lpstr>
      <vt:lpstr>Garamond</vt:lpstr>
      <vt:lpstr>Sapun</vt:lpstr>
      <vt:lpstr>Slava Raškaj 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Nizozemska – zemlja tulipana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Slava Raškaj</dc:title>
  <dc:creator>Andrea</dc:creator>
  <cp:lastModifiedBy>Andrea Kager</cp:lastModifiedBy>
  <cp:revision>2</cp:revision>
  <dcterms:created xsi:type="dcterms:W3CDTF">2021-02-26T11:20:11Z</dcterms:created>
  <dcterms:modified xsi:type="dcterms:W3CDTF">2021-02-26T11:27:59Z</dcterms:modified>
</cp:coreProperties>
</file>